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807" r:id="rId1"/>
    <p:sldMasterId id="2147483931" r:id="rId2"/>
  </p:sldMasterIdLst>
  <p:notesMasterIdLst>
    <p:notesMasterId r:id="rId29"/>
  </p:notesMasterIdLst>
  <p:handoutMasterIdLst>
    <p:handoutMasterId r:id="rId30"/>
  </p:handoutMasterIdLst>
  <p:sldIdLst>
    <p:sldId id="972" r:id="rId3"/>
    <p:sldId id="1127" r:id="rId4"/>
    <p:sldId id="1103" r:id="rId5"/>
    <p:sldId id="1104" r:id="rId6"/>
    <p:sldId id="1128" r:id="rId7"/>
    <p:sldId id="888" r:id="rId8"/>
    <p:sldId id="1125" r:id="rId9"/>
    <p:sldId id="1130" r:id="rId10"/>
    <p:sldId id="1140" r:id="rId11"/>
    <p:sldId id="1120" r:id="rId12"/>
    <p:sldId id="1136" r:id="rId13"/>
    <p:sldId id="1135" r:id="rId14"/>
    <p:sldId id="1109" r:id="rId15"/>
    <p:sldId id="1147" r:id="rId16"/>
    <p:sldId id="1129" r:id="rId17"/>
    <p:sldId id="1133" r:id="rId18"/>
    <p:sldId id="1134" r:id="rId19"/>
    <p:sldId id="1146" r:id="rId20"/>
    <p:sldId id="1141" r:id="rId21"/>
    <p:sldId id="1144" r:id="rId22"/>
    <p:sldId id="1143" r:id="rId23"/>
    <p:sldId id="1145" r:id="rId24"/>
    <p:sldId id="1148" r:id="rId25"/>
    <p:sldId id="1142" r:id="rId26"/>
    <p:sldId id="1139" r:id="rId27"/>
    <p:sldId id="1138" r:id="rId28"/>
  </p:sldIdLst>
  <p:sldSz cx="9144000" cy="6858000" type="screen4x3"/>
  <p:notesSz cx="7010400" cy="9296400"/>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1000" b="1" kern="1200">
        <a:solidFill>
          <a:schemeClr val="tx1"/>
        </a:solidFill>
        <a:latin typeface="Arial" charset="0"/>
        <a:ea typeface="+mn-ea"/>
        <a:cs typeface="+mn-cs"/>
      </a:defRPr>
    </a:lvl1pPr>
    <a:lvl2pPr marL="457200" algn="l" rtl="0" fontAlgn="base">
      <a:spcBef>
        <a:spcPct val="0"/>
      </a:spcBef>
      <a:spcAft>
        <a:spcPct val="0"/>
      </a:spcAft>
      <a:defRPr sz="1000" b="1" kern="1200">
        <a:solidFill>
          <a:schemeClr val="tx1"/>
        </a:solidFill>
        <a:latin typeface="Arial" charset="0"/>
        <a:ea typeface="+mn-ea"/>
        <a:cs typeface="+mn-cs"/>
      </a:defRPr>
    </a:lvl2pPr>
    <a:lvl3pPr marL="914400" algn="l" rtl="0" fontAlgn="base">
      <a:spcBef>
        <a:spcPct val="0"/>
      </a:spcBef>
      <a:spcAft>
        <a:spcPct val="0"/>
      </a:spcAft>
      <a:defRPr sz="1000" b="1" kern="1200">
        <a:solidFill>
          <a:schemeClr val="tx1"/>
        </a:solidFill>
        <a:latin typeface="Arial" charset="0"/>
        <a:ea typeface="+mn-ea"/>
        <a:cs typeface="+mn-cs"/>
      </a:defRPr>
    </a:lvl3pPr>
    <a:lvl4pPr marL="1371600" algn="l" rtl="0" fontAlgn="base">
      <a:spcBef>
        <a:spcPct val="0"/>
      </a:spcBef>
      <a:spcAft>
        <a:spcPct val="0"/>
      </a:spcAft>
      <a:defRPr sz="1000" b="1" kern="1200">
        <a:solidFill>
          <a:schemeClr val="tx1"/>
        </a:solidFill>
        <a:latin typeface="Arial" charset="0"/>
        <a:ea typeface="+mn-ea"/>
        <a:cs typeface="+mn-cs"/>
      </a:defRPr>
    </a:lvl4pPr>
    <a:lvl5pPr marL="1828800" algn="l" rtl="0" fontAlgn="base">
      <a:spcBef>
        <a:spcPct val="0"/>
      </a:spcBef>
      <a:spcAft>
        <a:spcPct val="0"/>
      </a:spcAft>
      <a:defRPr sz="1000" b="1" kern="1200">
        <a:solidFill>
          <a:schemeClr val="tx1"/>
        </a:solidFill>
        <a:latin typeface="Arial" charset="0"/>
        <a:ea typeface="+mn-ea"/>
        <a:cs typeface="+mn-cs"/>
      </a:defRPr>
    </a:lvl5pPr>
    <a:lvl6pPr marL="2286000" algn="l" defTabSz="914400" rtl="0" eaLnBrk="1" latinLnBrk="0" hangingPunct="1">
      <a:defRPr sz="1000" b="1" kern="1200">
        <a:solidFill>
          <a:schemeClr val="tx1"/>
        </a:solidFill>
        <a:latin typeface="Arial" charset="0"/>
        <a:ea typeface="+mn-ea"/>
        <a:cs typeface="+mn-cs"/>
      </a:defRPr>
    </a:lvl6pPr>
    <a:lvl7pPr marL="2743200" algn="l" defTabSz="914400" rtl="0" eaLnBrk="1" latinLnBrk="0" hangingPunct="1">
      <a:defRPr sz="1000" b="1" kern="1200">
        <a:solidFill>
          <a:schemeClr val="tx1"/>
        </a:solidFill>
        <a:latin typeface="Arial" charset="0"/>
        <a:ea typeface="+mn-ea"/>
        <a:cs typeface="+mn-cs"/>
      </a:defRPr>
    </a:lvl7pPr>
    <a:lvl8pPr marL="3200400" algn="l" defTabSz="914400" rtl="0" eaLnBrk="1" latinLnBrk="0" hangingPunct="1">
      <a:defRPr sz="1000" b="1" kern="1200">
        <a:solidFill>
          <a:schemeClr val="tx1"/>
        </a:solidFill>
        <a:latin typeface="Arial" charset="0"/>
        <a:ea typeface="+mn-ea"/>
        <a:cs typeface="+mn-cs"/>
      </a:defRPr>
    </a:lvl8pPr>
    <a:lvl9pPr marL="3657600" algn="l" defTabSz="914400" rtl="0" eaLnBrk="1" latinLnBrk="0" hangingPunct="1">
      <a:defRPr sz="10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099CC"/>
    <a:srgbClr val="1985A7"/>
    <a:srgbClr val="207EA0"/>
    <a:srgbClr val="217E9F"/>
    <a:srgbClr val="307290"/>
    <a:srgbClr val="2B7995"/>
    <a:srgbClr val="1886A8"/>
    <a:srgbClr val="256E9B"/>
    <a:srgbClr val="3272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75" autoAdjust="0"/>
    <p:restoredTop sz="98699" autoAdjust="0"/>
  </p:normalViewPr>
  <p:slideViewPr>
    <p:cSldViewPr snapToGrid="0">
      <p:cViewPr>
        <p:scale>
          <a:sx n="76" d="100"/>
          <a:sy n="76" d="100"/>
        </p:scale>
        <p:origin x="-1326" y="-234"/>
      </p:cViewPr>
      <p:guideLst>
        <p:guide orient="horz" pos="2160"/>
        <p:guide pos="2911"/>
      </p:guideLst>
    </p:cSldViewPr>
  </p:slideViewPr>
  <p:outlineViewPr>
    <p:cViewPr>
      <p:scale>
        <a:sx n="33" d="100"/>
        <a:sy n="33" d="100"/>
      </p:scale>
      <p:origin x="0" y="18042"/>
    </p:cViewPr>
    <p:sldLst>
      <p:sld r:id="rId1" collapse="1"/>
    </p:sldLst>
  </p:outlineViewPr>
  <p:notesTextViewPr>
    <p:cViewPr>
      <p:scale>
        <a:sx n="100" d="100"/>
        <a:sy n="100" d="100"/>
      </p:scale>
      <p:origin x="0" y="0"/>
    </p:cViewPr>
  </p:notesTextViewPr>
  <p:sorterViewPr>
    <p:cViewPr>
      <p:scale>
        <a:sx n="75" d="100"/>
        <a:sy n="75" d="100"/>
      </p:scale>
      <p:origin x="0" y="3168"/>
    </p:cViewPr>
  </p:sorterViewPr>
  <p:notesViewPr>
    <p:cSldViewPr snapToGrid="0">
      <p:cViewPr varScale="1">
        <p:scale>
          <a:sx n="68" d="100"/>
          <a:sy n="68" d="100"/>
        </p:scale>
        <p:origin x="-1860" y="-108"/>
      </p:cViewPr>
      <p:guideLst>
        <p:guide orient="horz" pos="2927"/>
        <p:guide pos="2207"/>
      </p:guideLst>
    </p:cSldViewPr>
  </p:notesViewPr>
  <p:gridSpacing cx="38405" cy="384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71685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3450" y="4416425"/>
            <a:ext cx="5143500" cy="4183063"/>
          </a:xfrm>
          <a:prstGeom prst="rect">
            <a:avLst/>
          </a:prstGeom>
          <a:noFill/>
          <a:ln w="12700">
            <a:noFill/>
            <a:miter lim="800000"/>
            <a:headEnd/>
            <a:tailEnd/>
          </a:ln>
          <a:effectLst/>
        </p:spPr>
        <p:txBody>
          <a:bodyPr vert="horz" wrap="square" lIns="92805" tIns="45588" rIns="92805" bIns="4558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190625" y="703263"/>
            <a:ext cx="4630738" cy="347345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285980979"/>
      </p:ext>
    </p:extLst>
  </p:cSld>
  <p:clrMap bg1="lt1" tx1="dk1" bg2="lt2" tx2="dk2" accent1="accent1" accent2="accent2" accent3="accent3" accent4="accent4" accent5="accent5" accent6="accent6" hlink="hlink" folHlink="folHlink"/>
  <p:hf hdr="0" ftr="0" dt="0"/>
  <p:notesStyle>
    <a:lvl1pPr marL="112713" indent="-112713" algn="l" rtl="0" eaLnBrk="0" fontAlgn="base" hangingPunct="0">
      <a:spcBef>
        <a:spcPct val="30000"/>
      </a:spcBef>
      <a:spcAft>
        <a:spcPct val="0"/>
      </a:spcAft>
      <a:buChar char="•"/>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population.gov.ng/images/Priority%20Tables%20Volume%20I-update.pdf"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44051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3970338" y="8829675"/>
            <a:ext cx="3038475" cy="465138"/>
          </a:xfrm>
          <a:prstGeom prst="rect">
            <a:avLst/>
          </a:prstGeom>
        </p:spPr>
        <p:txBody>
          <a:bodyPr/>
          <a:lstStyle/>
          <a:p>
            <a:fld id="{6C3A437D-23F7-4867-BE03-3B454FDB672D}" type="slidenum">
              <a:rPr lang="en-US" smtClean="0"/>
              <a:t>2</a:t>
            </a:fld>
            <a:endParaRPr lang="en-US"/>
          </a:p>
        </p:txBody>
      </p:sp>
    </p:spTree>
    <p:extLst>
      <p:ext uri="{BB962C8B-B14F-4D97-AF65-F5344CB8AC3E}">
        <p14:creationId xmlns:p14="http://schemas.microsoft.com/office/powerpoint/2010/main" val="2096598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rPr>
              <a:t>The first version of GPW really grew out of a Global Demography Workshop held at CIESIN in 1994 </a:t>
            </a:r>
          </a:p>
          <a:p>
            <a:endParaRPr lang="en-US" dirty="0">
              <a:latin typeface="+mn-lt"/>
            </a:endParaRPr>
          </a:p>
          <a:p>
            <a:r>
              <a:rPr lang="en-US" dirty="0">
                <a:latin typeface="+mn-lt"/>
              </a:rPr>
              <a:t>And at this workshop, there was a consensus that a global database of population totals in a </a:t>
            </a:r>
            <a:r>
              <a:rPr lang="en-US" i="1" dirty="0">
                <a:latin typeface="+mn-lt"/>
              </a:rPr>
              <a:t>raster</a:t>
            </a:r>
            <a:r>
              <a:rPr lang="en-US" dirty="0">
                <a:latin typeface="+mn-lt"/>
              </a:rPr>
              <a:t> format would be really invaluable to interdisciplinary study</a:t>
            </a:r>
          </a:p>
          <a:p>
            <a:endParaRPr lang="en-US" baseline="0" dirty="0" smtClean="0"/>
          </a:p>
          <a:p>
            <a:r>
              <a:rPr lang="en-US" baseline="0" dirty="0" smtClean="0"/>
              <a:t>-Benefits of gridded pop data: </a:t>
            </a:r>
          </a:p>
          <a:p>
            <a:r>
              <a:rPr lang="en-US" baseline="0" dirty="0" smtClean="0"/>
              <a:t>     -Grids have cells of the same size, making them easy to compare, </a:t>
            </a:r>
          </a:p>
          <a:p>
            <a:r>
              <a:rPr lang="en-US" dirty="0">
                <a:latin typeface="+mn-lt"/>
              </a:rPr>
              <a:t>      Grids allow pop data to be aggregated to non-administrative geographies</a:t>
            </a:r>
          </a:p>
          <a:p>
            <a:r>
              <a:rPr lang="en-US" dirty="0">
                <a:latin typeface="+mn-lt"/>
              </a:rPr>
              <a:t>      Grids integrate easily with other scientific data (e.g. meteorological information) that comes in raster form (i.e. remote sensing data)</a:t>
            </a:r>
            <a:endParaRPr lang="en-US" baseline="0" dirty="0" smtClean="0"/>
          </a:p>
          <a:p>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0B058100-7601-4B60-B43C-9BEA04918D1A}" type="slidenum">
              <a:rPr lang="en-US" smtClean="0"/>
              <a:t>3</a:t>
            </a:fld>
            <a:endParaRPr lang="en-US"/>
          </a:p>
        </p:txBody>
      </p:sp>
    </p:spTree>
    <p:extLst>
      <p:ext uri="{BB962C8B-B14F-4D97-AF65-F5344CB8AC3E}">
        <p14:creationId xmlns:p14="http://schemas.microsoft.com/office/powerpoint/2010/main" val="1035187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a:t>
            </a:r>
            <a:r>
              <a:rPr lang="en-US" dirty="0">
                <a:latin typeface="+mn-lt"/>
              </a:rPr>
              <a:t>its development in 1994, there have been 4 iterations of GPW, with the 4</a:t>
            </a:r>
            <a:r>
              <a:rPr lang="en-US" baseline="30000" dirty="0">
                <a:latin typeface="+mn-lt"/>
              </a:rPr>
              <a:t>th</a:t>
            </a:r>
            <a:r>
              <a:rPr lang="en-US" dirty="0">
                <a:latin typeface="+mn-lt"/>
              </a:rPr>
              <a:t> being the one that we are currently developing and that we’ll talk about today.  </a:t>
            </a:r>
          </a:p>
          <a:p>
            <a:endParaRPr lang="en-US" dirty="0">
              <a:latin typeface="+mn-lt"/>
            </a:endParaRPr>
          </a:p>
          <a:p>
            <a:r>
              <a:rPr lang="en-US" dirty="0">
                <a:latin typeface="+mn-lt"/>
              </a:rPr>
              <a:t>This table highlights some of the developments that have been made over 20 years of GPW.</a:t>
            </a:r>
          </a:p>
          <a:p>
            <a:endParaRPr lang="en-US" dirty="0">
              <a:latin typeface="+mn-lt"/>
            </a:endParaRPr>
          </a:p>
          <a:p>
            <a:r>
              <a:rPr lang="en-US" dirty="0">
                <a:latin typeface="+mn-lt"/>
              </a:rPr>
              <a:t>The first is the decrease in the grid resolution from 5 arc-minute in v1 to 30 arc-second in v4.  Alongside this improvement in grid resolution is the large increase in the number of inputs census units that are used in GPW.  These go hand in hand, and we’ll speak more about this later in the presentation.</a:t>
            </a:r>
          </a:p>
          <a:p>
            <a:endParaRPr lang="en-US" dirty="0">
              <a:latin typeface="+mn-lt"/>
            </a:endParaRPr>
          </a:p>
          <a:p>
            <a:r>
              <a:rPr lang="en-US" dirty="0">
                <a:latin typeface="+mn-lt"/>
              </a:rPr>
              <a:t>Also, while the first three versions only included Total Population, GPWv4 will also include additional census variables, sex, age, and urban/rural status.  – and again, I’ll speak more to that later on.</a:t>
            </a:r>
          </a:p>
          <a:p>
            <a:r>
              <a:rPr lang="en-US" dirty="0">
                <a:latin typeface="+mn-lt"/>
              </a:rPr>
              <a:t>So as you can see, GPW has a long history and is continuously being improved upon.</a:t>
            </a:r>
          </a:p>
          <a:p>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0B058100-7601-4B60-B43C-9BEA04918D1A}" type="slidenum">
              <a:rPr lang="en-US" smtClean="0"/>
              <a:t>4</a:t>
            </a:fld>
            <a:endParaRPr lang="en-US"/>
          </a:p>
        </p:txBody>
      </p:sp>
    </p:spTree>
    <p:extLst>
      <p:ext uri="{BB962C8B-B14F-4D97-AF65-F5344CB8AC3E}">
        <p14:creationId xmlns:p14="http://schemas.microsoft.com/office/powerpoint/2010/main" val="3977545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r>
              <a:rPr lang="en-GB" dirty="0" smtClean="0"/>
              <a:t>Increasingly</a:t>
            </a:r>
            <a:r>
              <a:rPr lang="en-GB" baseline="0" dirty="0" smtClean="0"/>
              <a:t> there are open and detailed data from satellites, GPS surveys </a:t>
            </a:r>
            <a:r>
              <a:rPr lang="en-GB" baseline="0" dirty="0" err="1" smtClean="0"/>
              <a:t>etc</a:t>
            </a:r>
            <a:r>
              <a:rPr lang="en-GB" baseline="0" dirty="0" smtClean="0"/>
              <a:t> that represent factors that relate to how humans distribute themselves on the landscape that we can use to inform disaggregation of census data.</a:t>
            </a:r>
            <a:endParaRPr lang="en-GB"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6C5562A4-2354-495B-984F-DE459A07EFB3}" type="slidenum">
              <a:rPr lang="en-GB" smtClean="0"/>
              <a:t>10</a:t>
            </a:fld>
            <a:endParaRPr lang="en-GB"/>
          </a:p>
        </p:txBody>
      </p:sp>
    </p:spTree>
    <p:extLst>
      <p:ext uri="{BB962C8B-B14F-4D97-AF65-F5344CB8AC3E}">
        <p14:creationId xmlns:p14="http://schemas.microsoft.com/office/powerpoint/2010/main" val="3476019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Other grids that can be generated from our data include women of child-bearing age, elderly, school-aged children…</a:t>
            </a:r>
            <a:endParaRPr lang="en-US" dirty="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4BA62887-3643-404B-A53E-7D8B3A124588}" type="slidenum">
              <a:rPr lang="en-US" smtClean="0"/>
              <a:pPr/>
              <a:t>13</a:t>
            </a:fld>
            <a:endParaRPr lang="en-US"/>
          </a:p>
        </p:txBody>
      </p:sp>
    </p:spTree>
    <p:extLst>
      <p:ext uri="{BB962C8B-B14F-4D97-AF65-F5344CB8AC3E}">
        <p14:creationId xmlns:p14="http://schemas.microsoft.com/office/powerpoint/2010/main" val="570071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1774" eaLnBrk="1" fontAlgn="auto" hangingPunct="1">
              <a:spcBef>
                <a:spcPts val="0"/>
              </a:spcBef>
              <a:spcAft>
                <a:spcPts val="0"/>
              </a:spcAft>
              <a:buNone/>
              <a:defRPr/>
            </a:pPr>
            <a:r>
              <a:rPr lang="en-US" b="1" i="1" dirty="0">
                <a:latin typeface="+mn-lt"/>
              </a:rPr>
              <a:t>Adolescent literacy in Nigeria: </a:t>
            </a:r>
            <a:r>
              <a:rPr lang="en-US" i="1" dirty="0">
                <a:latin typeface="+mn-lt"/>
              </a:rPr>
              <a:t>The map displays a GPWv4 grid of the proportion of adolescent population (age 15-19) by Local Government Area in Nigeria, ca 2010. Superimposed are bar charts of the percentage of literate adolescents within the same age group by state and sex, from the 2006 population census. The table compares the states with the lowest and highest total adolescent literacy rates, highlighting the intra-country differences in the sex ratio of adolescent literacy.</a:t>
            </a:r>
            <a:r>
              <a:rPr lang="en-US" dirty="0" smtClean="0">
                <a:effectLst/>
              </a:rPr>
              <a:t> </a:t>
            </a:r>
            <a:r>
              <a:rPr lang="en-US" dirty="0">
                <a:latin typeface="+mn-lt"/>
              </a:rPr>
              <a:t>National Population Commission of Nigeria. 2009. 2006 Population and Housing Census of the Federal Republic of Nigeria. National and State Population and Housing Tables: Priority Tables, Vol. I. Abuja, Nigeria: National Population Commission. </a:t>
            </a:r>
            <a:r>
              <a:rPr lang="en-US" u="sng" dirty="0">
                <a:latin typeface="+mn-lt"/>
                <a:hlinkClick r:id="rId3"/>
              </a:rPr>
              <a:t>http://www.population.gov.ng/images/Priority%20Tables%20Volume%20I-update.pdf</a:t>
            </a:r>
            <a:r>
              <a:rPr lang="en-US" dirty="0">
                <a:latin typeface="+mn-lt"/>
              </a:rPr>
              <a:t> </a:t>
            </a:r>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D5FE2B33-9613-47EC-8E89-1AD4289A94E4}" type="slidenum">
              <a:rPr lang="en-US" smtClean="0"/>
              <a:t>14</a:t>
            </a:fld>
            <a:endParaRPr lang="en-US"/>
          </a:p>
        </p:txBody>
      </p:sp>
    </p:spTree>
    <p:extLst>
      <p:ext uri="{BB962C8B-B14F-4D97-AF65-F5344CB8AC3E}">
        <p14:creationId xmlns:p14="http://schemas.microsoft.com/office/powerpoint/2010/main" val="2935574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Males per 100 females</a:t>
            </a:r>
          </a:p>
          <a:p>
            <a:r>
              <a:rPr lang="en-US" dirty="0" smtClean="0"/>
              <a:t>Lots</a:t>
            </a:r>
            <a:r>
              <a:rPr lang="en-US" baseline="0" dirty="0" smtClean="0"/>
              <a:t> of subnational variation.  Currently validating the sex ratio grids at the country level prior to creating a global grid</a:t>
            </a:r>
          </a:p>
          <a:p>
            <a:endParaRPr lang="en-US" baseline="0" dirty="0" smtClean="0"/>
          </a:p>
          <a:p>
            <a:r>
              <a:rPr lang="en-US" baseline="0" dirty="0" smtClean="0"/>
              <a:t>Talk </a:t>
            </a:r>
            <a:r>
              <a:rPr lang="en-US" baseline="0" dirty="0" err="1" smtClean="0"/>
              <a:t>abouthte</a:t>
            </a:r>
            <a:r>
              <a:rPr lang="en-US" baseline="0" dirty="0" smtClean="0"/>
              <a:t> levels used for each, and the reasons for the sex ratio bias to males (</a:t>
            </a:r>
            <a:r>
              <a:rPr lang="en-US" baseline="0" dirty="0" err="1" smtClean="0"/>
              <a:t>india</a:t>
            </a:r>
            <a:r>
              <a:rPr lang="en-US" baseline="0" dirty="0" smtClean="0"/>
              <a:t>) and females (Mozambique)</a:t>
            </a:r>
            <a:endParaRPr 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B44EFA62-8D92-4547-9322-291B7F2F0B43}"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22076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going to go through</a:t>
            </a:r>
            <a:r>
              <a:rPr lang="en-US" baseline="0" dirty="0" smtClean="0"/>
              <a:t> this table in detail, but what I wanted to show you was the variety and variation between the various datasets</a:t>
            </a:r>
          </a:p>
          <a:p>
            <a:endParaRPr lang="en-US" baseline="0" dirty="0" smtClean="0"/>
          </a:p>
          <a:p>
            <a:r>
              <a:rPr lang="en-US" baseline="0" dirty="0" smtClean="0"/>
              <a:t>The different datasets really developed out of the needs of different communities: </a:t>
            </a:r>
            <a:r>
              <a:rPr lang="en-US" baseline="0" dirty="0" err="1" smtClean="0"/>
              <a:t>LandScan</a:t>
            </a:r>
            <a:r>
              <a:rPr lang="en-US" baseline="0" dirty="0" smtClean="0"/>
              <a:t> out of Department of </a:t>
            </a:r>
            <a:r>
              <a:rPr lang="en-US" baseline="0" dirty="0" err="1" smtClean="0"/>
              <a:t>Defence</a:t>
            </a:r>
            <a:r>
              <a:rPr lang="en-US" baseline="0" dirty="0" smtClean="0"/>
              <a:t>; </a:t>
            </a:r>
            <a:r>
              <a:rPr lang="en-US" baseline="0" dirty="0" err="1" smtClean="0"/>
              <a:t>WorldPop</a:t>
            </a:r>
            <a:r>
              <a:rPr lang="en-US" baseline="0" dirty="0" smtClean="0"/>
              <a:t> out of the epidemiology community</a:t>
            </a:r>
            <a:endParaRPr lang="en-US" dirty="0" smtClean="0"/>
          </a:p>
          <a:p>
            <a:endParaRPr lang="en-US" dirty="0" smtClean="0"/>
          </a:p>
          <a:p>
            <a:r>
              <a:rPr lang="en-US" b="1" dirty="0" smtClean="0"/>
              <a:t>ANIMATION</a:t>
            </a:r>
            <a:r>
              <a:rPr lang="en-US" dirty="0" smtClean="0"/>
              <a:t> – DIFFERENT PRODUCTS FOR DIFFERENT USES</a:t>
            </a:r>
          </a:p>
          <a:p>
            <a:endParaRPr lang="en-US" dirty="0" smtClean="0"/>
          </a:p>
          <a:p>
            <a:r>
              <a:rPr lang="en-US" dirty="0" smtClean="0"/>
              <a:t>Given this diversity</a:t>
            </a:r>
            <a:r>
              <a:rPr lang="en-US" baseline="0" dirty="0" smtClean="0"/>
              <a:t> in gridded population products, it’s is really upon the data producers, like those of us at CIESIN to be transparent in our methods so that users can make clear decisions about which dataset is the best for their use.</a:t>
            </a:r>
            <a:endParaRPr lang="en-US" b="1" baseline="0" dirty="0" smtClean="0"/>
          </a:p>
          <a:p>
            <a:endParaRPr lang="en-US" b="1" baseline="0" dirty="0" smtClean="0"/>
          </a:p>
          <a:p>
            <a:r>
              <a:rPr lang="en-US" b="1" baseline="0" dirty="0" smtClean="0"/>
              <a:t>GPW is therefore 1) transparent in methods, provides data quality</a:t>
            </a:r>
          </a:p>
          <a:p>
            <a:endParaRPr lang="en-US" b="1" baseline="0" dirty="0" smtClean="0"/>
          </a:p>
          <a:p>
            <a:r>
              <a:rPr lang="en-US" b="1" baseline="0" dirty="0" smtClean="0"/>
              <a:t>Main different – method (we are simply </a:t>
            </a:r>
            <a:r>
              <a:rPr lang="en-US" b="1" baseline="0" dirty="0" err="1" smtClean="0"/>
              <a:t>modelled</a:t>
            </a:r>
            <a:r>
              <a:rPr lang="en-US" b="1" baseline="0" dirty="0" smtClean="0"/>
              <a:t>)  true to census; means GPW can be reallocated by others, we can create follow-up datasets, so now I’ll show you quickly 2 follow-up projects for GPWv4</a:t>
            </a:r>
          </a:p>
          <a:p>
            <a:endParaRPr lang="en-US" b="1" baseline="0" dirty="0" smtClean="0"/>
          </a:p>
          <a:p>
            <a:endParaRPr lang="en-US" b="1" baseline="0" dirty="0" smtClean="0"/>
          </a:p>
        </p:txBody>
      </p:sp>
      <p:sp>
        <p:nvSpPr>
          <p:cNvPr id="4" name="Slide Number Placeholder 3"/>
          <p:cNvSpPr>
            <a:spLocks noGrp="1"/>
          </p:cNvSpPr>
          <p:nvPr>
            <p:ph type="sldNum" sz="quarter" idx="10"/>
          </p:nvPr>
        </p:nvSpPr>
        <p:spPr>
          <a:xfrm>
            <a:off x="3970938" y="8829967"/>
            <a:ext cx="3037840" cy="464820"/>
          </a:xfrm>
          <a:prstGeom prst="rect">
            <a:avLst/>
          </a:prstGeom>
        </p:spPr>
        <p:txBody>
          <a:bodyPr lIns="93177" tIns="46589" rIns="93177" bIns="46589"/>
          <a:lstStyle/>
          <a:p>
            <a:fld id="{D59C0AF4-4511-4C1E-B880-A574115E7611}" type="slidenum">
              <a:rPr lang="en-US" smtClean="0"/>
              <a:t>26</a:t>
            </a:fld>
            <a:endParaRPr lang="en-US"/>
          </a:p>
        </p:txBody>
      </p:sp>
    </p:spTree>
    <p:extLst>
      <p:ext uri="{BB962C8B-B14F-4D97-AF65-F5344CB8AC3E}">
        <p14:creationId xmlns:p14="http://schemas.microsoft.com/office/powerpoint/2010/main" val="15400911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5.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hemeOverride" Target="../theme/themeOverride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eaLnBrk="0" hangingPunct="0">
                <a:defRPr/>
              </a:pPr>
              <a:endParaRPr lang="en-US">
                <a:latin typeface="Arial" pitchFamily="34" charset="0"/>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eaLnBrk="0" hangingPunct="0">
                <a:defRPr/>
              </a:pPr>
              <a:endParaRPr lang="en-US">
                <a:latin typeface="Arial"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solidFill>
              <a:srgbClr val="2B7995"/>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
          <p:cNvPicPr>
            <a:picLocks noChangeAspect="1" noChangeArrowheads="1"/>
          </p:cNvPicPr>
          <p:nvPr userDrawn="1"/>
        </p:nvPicPr>
        <p:blipFill>
          <a:blip r:embed="rId2" cstate="print"/>
          <a:srcRect l="27887" t="37256" r="14787" b="20740"/>
          <a:stretch>
            <a:fillRect/>
          </a:stretch>
        </p:blipFill>
        <p:spPr bwMode="auto">
          <a:xfrm>
            <a:off x="5665788" y="5978525"/>
            <a:ext cx="3478212" cy="879475"/>
          </a:xfrm>
          <a:prstGeom prst="rect">
            <a:avLst/>
          </a:prstGeom>
          <a:noFill/>
          <a:ln w="9525">
            <a:noFill/>
            <a:miter lim="800000"/>
            <a:headEnd/>
            <a:tailEnd/>
          </a:ln>
        </p:spPr>
      </p:pic>
      <p:sp>
        <p:nvSpPr>
          <p:cNvPr id="9" name="Title 8"/>
          <p:cNvSpPr>
            <a:spLocks noGrp="1"/>
          </p:cNvSpPr>
          <p:nvPr>
            <p:ph type="ctrTitle"/>
          </p:nvPr>
        </p:nvSpPr>
        <p:spPr>
          <a:xfrm>
            <a:off x="685800" y="1752601"/>
            <a:ext cx="7772400" cy="1829761"/>
          </a:xfrm>
        </p:spPr>
        <p:txBody>
          <a:bodyPr anchor="b">
            <a:normAutofit/>
          </a:bodyPr>
          <a:lstStyle>
            <a:lvl1pPr algn="r">
              <a:defRPr sz="4400" b="1">
                <a:solidFill>
                  <a:schemeClr val="tx2"/>
                </a:solidFill>
                <a:effectLst>
                  <a:outerShdw blurRad="31750" dist="25400" dir="5400000" algn="tl" rotWithShape="0">
                    <a:srgbClr val="000000">
                      <a:alpha val="25000"/>
                    </a:srgbClr>
                  </a:outerShdw>
                </a:effectLst>
                <a:latin typeface="Arial Black" pitchFamily="34" charset="0"/>
              </a:defRPr>
            </a:lvl1pPr>
            <a:extLst/>
          </a:lstStyle>
          <a:p>
            <a:r>
              <a:rPr lang="en-US" dirty="0"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sz="2400">
                <a:solidFill>
                  <a:schemeClr val="tx2"/>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2" cstate="print"/>
          <a:srcRect/>
          <a:stretch>
            <a:fillRect/>
          </a:stretch>
        </p:blipFill>
        <p:spPr bwMode="auto">
          <a:xfrm>
            <a:off x="8132763" y="138113"/>
            <a:ext cx="820737" cy="877887"/>
          </a:xfrm>
          <a:prstGeom prst="rect">
            <a:avLst/>
          </a:prstGeom>
          <a:noFill/>
          <a:ln w="9525">
            <a:noFill/>
            <a:miter lim="800000"/>
            <a:headEnd/>
            <a:tailEnd/>
          </a:ln>
        </p:spPr>
      </p:pic>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85975" y="249238"/>
            <a:ext cx="5624513" cy="41751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074357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eaLnBrk="0" hangingPunct="0">
                <a:defRPr/>
              </a:pPr>
              <a:endParaRPr lang="en-US">
                <a:solidFill>
                  <a:prstClr val="black"/>
                </a:solidFill>
                <a:latin typeface="Arial" pitchFamily="34" charset="0"/>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eaLnBrk="0" hangingPunct="0">
                <a:defRPr/>
              </a:pPr>
              <a:endParaRPr lang="en-US">
                <a:solidFill>
                  <a:prstClr val="black"/>
                </a:solidFill>
                <a:latin typeface="Arial"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solidFill>
              <a:srgbClr val="2B7995"/>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
          <p:cNvPicPr>
            <a:picLocks noChangeAspect="1" noChangeArrowheads="1"/>
          </p:cNvPicPr>
          <p:nvPr userDrawn="1"/>
        </p:nvPicPr>
        <p:blipFill>
          <a:blip r:embed="rId2" cstate="print"/>
          <a:srcRect l="27887" t="37256" r="14787" b="20740"/>
          <a:stretch>
            <a:fillRect/>
          </a:stretch>
        </p:blipFill>
        <p:spPr bwMode="auto">
          <a:xfrm>
            <a:off x="5665788" y="5978525"/>
            <a:ext cx="3478212" cy="879475"/>
          </a:xfrm>
          <a:prstGeom prst="rect">
            <a:avLst/>
          </a:prstGeom>
          <a:noFill/>
          <a:ln w="9525">
            <a:noFill/>
            <a:miter lim="800000"/>
            <a:headEnd/>
            <a:tailEnd/>
          </a:ln>
        </p:spPr>
      </p:pic>
      <p:sp>
        <p:nvSpPr>
          <p:cNvPr id="9" name="Title 8"/>
          <p:cNvSpPr>
            <a:spLocks noGrp="1"/>
          </p:cNvSpPr>
          <p:nvPr>
            <p:ph type="ctrTitle"/>
          </p:nvPr>
        </p:nvSpPr>
        <p:spPr>
          <a:xfrm>
            <a:off x="685800" y="1752601"/>
            <a:ext cx="7772400" cy="1829761"/>
          </a:xfrm>
        </p:spPr>
        <p:txBody>
          <a:bodyPr anchor="b">
            <a:normAutofit/>
          </a:bodyPr>
          <a:lstStyle>
            <a:lvl1pPr algn="r">
              <a:defRPr sz="4400" b="1">
                <a:solidFill>
                  <a:schemeClr val="tx2"/>
                </a:solidFill>
                <a:effectLst>
                  <a:outerShdw blurRad="31750" dist="25400" dir="5400000" algn="tl" rotWithShape="0">
                    <a:srgbClr val="000000">
                      <a:alpha val="25000"/>
                    </a:srgbClr>
                  </a:outerShdw>
                </a:effectLst>
                <a:latin typeface="Arial Black" pitchFamily="34" charset="0"/>
              </a:defRPr>
            </a:lvl1pPr>
            <a:extLst/>
          </a:lstStyle>
          <a:p>
            <a:r>
              <a:rPr lang="en-US" dirty="0"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sz="2400">
                <a:solidFill>
                  <a:schemeClr val="tx2"/>
                </a:solidFill>
                <a:latin typeface="Arial" pitchFamily="34" charset="0"/>
                <a:cs typeface="Arial"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dirty="0" smtClean="0"/>
              <a:t>Click to edit Master subtitle style</a:t>
            </a:r>
            <a:endParaRPr lang="en-US" dirty="0"/>
          </a:p>
        </p:txBody>
      </p:sp>
    </p:spTree>
    <p:extLst>
      <p:ext uri="{BB962C8B-B14F-4D97-AF65-F5344CB8AC3E}">
        <p14:creationId xmlns:p14="http://schemas.microsoft.com/office/powerpoint/2010/main" val="474501613"/>
      </p:ext>
    </p:extLst>
  </p:cSld>
  <p:clrMapOvr>
    <a:masterClrMapping/>
  </p:clrMapOvr>
  <p:timing>
    <p:tnLst>
      <p:par>
        <p:cTn id="1" dur="indefinite" restart="never" nodeType="tmRoot"/>
      </p:par>
    </p:tnLst>
  </p:timing>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a:xfrm>
            <a:off x="235010" y="137905"/>
            <a:ext cx="8229600" cy="708128"/>
          </a:xfrm>
        </p:spPr>
        <p:txBody>
          <a:bodyPr rtlCol="0">
            <a:noAutofit/>
          </a:bodyPr>
          <a:lstStyle>
            <a:lvl1pPr>
              <a:defRPr sz="2800" b="0">
                <a:latin typeface="Arial Black" pitchFamily="34" charset="0"/>
              </a:defRPr>
            </a:lvl1pPr>
            <a:extLst/>
          </a:lstStyle>
          <a:p>
            <a:r>
              <a:rPr lang="en-US" dirty="0" smtClean="0"/>
              <a:t>Click to edit Master title style</a:t>
            </a:r>
            <a:endParaRPr lang="en-US" dirty="0"/>
          </a:p>
        </p:txBody>
      </p:sp>
    </p:spTree>
    <p:extLst>
      <p:ext uri="{BB962C8B-B14F-4D97-AF65-F5344CB8AC3E}">
        <p14:creationId xmlns:p14="http://schemas.microsoft.com/office/powerpoint/2010/main" val="184919551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latin typeface="Arial Black" pitchFamily="34" charset="0"/>
              </a:defRPr>
            </a:lvl1pPr>
            <a:extLst/>
          </a:lstStyle>
          <a:p>
            <a:r>
              <a:rPr lang="en-US" dirty="0" smtClean="0"/>
              <a:t>Click to edit Master title style</a:t>
            </a:r>
            <a:endParaRPr lang="en-US" dirty="0"/>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latin typeface="Arial" pitchFamily="34" charset="0"/>
                <a:cs typeface="Arial"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dirty="0" smtClean="0"/>
              <a:t>Click to edit Master text styles</a:t>
            </a:r>
          </a:p>
        </p:txBody>
      </p:sp>
      <p:sp>
        <p:nvSpPr>
          <p:cNvPr id="7" name="Footer Placeholder 4"/>
          <p:cNvSpPr>
            <a:spLocks noGrp="1"/>
          </p:cNvSpPr>
          <p:nvPr>
            <p:ph type="ftr" sz="quarter" idx="11"/>
          </p:nvPr>
        </p:nvSpPr>
        <p:spPr/>
        <p:txBody>
          <a:bodyPr/>
          <a:lstStyle>
            <a:lvl1pPr algn="r">
              <a:defRPr>
                <a:solidFill>
                  <a:schemeClr val="tx1"/>
                </a:solidFill>
              </a:defRPr>
            </a:lvl1pPr>
            <a:extLst/>
          </a:lstStyle>
          <a:p>
            <a:pPr>
              <a:defRPr/>
            </a:pPr>
            <a:endParaRPr lang="en-US">
              <a:solidFill>
                <a:prstClr val="white"/>
              </a:solidFill>
            </a:endParaRPr>
          </a:p>
        </p:txBody>
      </p:sp>
      <p:sp>
        <p:nvSpPr>
          <p:cNvPr id="8" name="Slide Number Placeholder 5"/>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982F267C-5E66-43D2-A496-0B7093C9F9CA}" type="slidenum">
              <a:rPr lang="en-US">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409650615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6" name="Footer Placeholder 5"/>
          <p:cNvSpPr>
            <a:spLocks noGrp="1"/>
          </p:cNvSpPr>
          <p:nvPr>
            <p:ph type="ftr" sz="quarter" idx="11"/>
          </p:nvPr>
        </p:nvSpPr>
        <p:spPr/>
        <p:txBody>
          <a:bodyPr/>
          <a:lstStyle>
            <a:lvl1pPr algn="r">
              <a:defRPr>
                <a:solidFill>
                  <a:schemeClr val="tx1"/>
                </a:solidFill>
              </a:defRPr>
            </a:lvl1pPr>
            <a:extLst/>
          </a:lstStyle>
          <a:p>
            <a:pPr>
              <a:defRPr/>
            </a:pPr>
            <a:endParaRPr lang="en-US">
              <a:solidFill>
                <a:prstClr val="white"/>
              </a:solidFill>
            </a:endParaRPr>
          </a:p>
        </p:txBody>
      </p:sp>
      <p:sp>
        <p:nvSpPr>
          <p:cNvPr id="7" name="Slide Number Placeholder 6"/>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7610EA11-4D19-4857-98AC-47FFEF320533}" type="slidenum">
              <a:rPr lang="en-US">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381000137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l="27887" t="37256" r="14787" b="20740"/>
          <a:stretch>
            <a:fillRect/>
          </a:stretch>
        </p:blipFill>
        <p:spPr bwMode="auto">
          <a:xfrm>
            <a:off x="5665788" y="5978525"/>
            <a:ext cx="3478212" cy="879475"/>
          </a:xfrm>
          <a:prstGeom prst="rect">
            <a:avLst/>
          </a:prstGeom>
          <a:noFill/>
          <a:ln w="9525">
            <a:noFill/>
            <a:miter lim="800000"/>
            <a:headEnd/>
            <a:tailEnd/>
          </a:ln>
        </p:spPr>
      </p:pic>
      <p:sp>
        <p:nvSpPr>
          <p:cNvPr id="2" name="Title 1"/>
          <p:cNvSpPr>
            <a:spLocks noGrp="1"/>
          </p:cNvSpPr>
          <p:nvPr>
            <p:ph type="title"/>
          </p:nvPr>
        </p:nvSpPr>
        <p:spPr>
          <a:xfrm>
            <a:off x="457200" y="273050"/>
            <a:ext cx="8229600" cy="1143000"/>
          </a:xfrm>
        </p:spPr>
        <p:txBody>
          <a:bodyPr/>
          <a:lstStyle>
            <a:lvl1pPr>
              <a:defRPr sz="3600">
                <a:latin typeface="Arial Black" pitchFamily="34" charset="0"/>
              </a:defRPr>
            </a:lvl1pPr>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latin typeface="Arial Black" pitchFamily="34" charset="0"/>
              </a:defRPr>
            </a:lvl1pPr>
            <a:lvl2pPr>
              <a:buNone/>
              <a:defRPr sz="2000" b="1"/>
            </a:lvl2pPr>
            <a:lvl3pPr>
              <a:buNone/>
              <a:defRPr sz="1800" b="1"/>
            </a:lvl3pPr>
            <a:lvl4pPr>
              <a:buNone/>
              <a:defRPr sz="1600" b="1"/>
            </a:lvl4pPr>
            <a:lvl5pPr>
              <a:buNone/>
              <a:defRPr sz="1600" b="1"/>
            </a:lvl5pPr>
            <a:extLst/>
          </a:lstStyle>
          <a:p>
            <a:pPr lvl="0"/>
            <a:r>
              <a:rPr lang="en-US" dirty="0"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latin typeface="Arial Black" pitchFamily="34" charset="0"/>
              </a:defRPr>
            </a:lvl1pPr>
            <a:lvl2pPr>
              <a:buNone/>
              <a:defRPr sz="2000" b="1"/>
            </a:lvl2pPr>
            <a:lvl3pPr>
              <a:buNone/>
              <a:defRPr sz="1800" b="1"/>
            </a:lvl3pPr>
            <a:lvl4pPr>
              <a:buNone/>
              <a:defRPr sz="1600" b="1"/>
            </a:lvl4pPr>
            <a:lvl5pPr>
              <a:buNone/>
              <a:defRPr sz="1600" b="1"/>
            </a:lvl5pPr>
            <a:extLst/>
          </a:lstStyle>
          <a:p>
            <a:pPr lvl="0"/>
            <a:r>
              <a:rPr lang="en-US" dirty="0"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600">
                <a:latin typeface="Arial" pitchFamily="34" charset="0"/>
                <a:cs typeface="Arial" pitchFamily="34" charset="0"/>
              </a:defRPr>
            </a:lvl4pPr>
            <a:lvl5pPr>
              <a:defRPr sz="1600">
                <a:latin typeface="Arial" pitchFamily="34" charset="0"/>
                <a:cs typeface="Arial" pitchFamily="34" charset="0"/>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600">
                <a:latin typeface="Arial" pitchFamily="34" charset="0"/>
                <a:cs typeface="Arial" pitchFamily="34" charset="0"/>
              </a:defRPr>
            </a:lvl4pPr>
            <a:lvl5pPr>
              <a:defRPr sz="1600">
                <a:latin typeface="Arial" pitchFamily="34" charset="0"/>
                <a:cs typeface="Arial" pitchFamily="34" charset="0"/>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452366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a:xfrm>
            <a:off x="6727825" y="6408738"/>
            <a:ext cx="1919288" cy="365125"/>
          </a:xfrm>
          <a:prstGeom prst="rect">
            <a:avLst/>
          </a:prstGeom>
        </p:spPr>
        <p:txBody>
          <a:bodyPr/>
          <a:lstStyle>
            <a:lvl1pPr eaLnBrk="0" hangingPunct="0">
              <a:defRPr>
                <a:latin typeface="Arial" pitchFamily="34" charset="0"/>
              </a:defRPr>
            </a:lvl1pPr>
            <a:extLst/>
          </a:lstStyle>
          <a:p>
            <a:pPr>
              <a:defRPr/>
            </a:pPr>
            <a:fld id="{B551F02D-CE18-4D11-8E3A-E4EAB97DC5B7}" type="datetimeFigureOut">
              <a:rPr lang="en-US">
                <a:solidFill>
                  <a:prstClr val="white"/>
                </a:solidFill>
              </a:rPr>
              <a:pPr>
                <a:defRPr/>
              </a:pPr>
              <a:t>7/12/2017</a:t>
            </a:fld>
            <a:endParaRPr lang="en-US">
              <a:solidFill>
                <a:prstClr val="white"/>
              </a:solidFill>
            </a:endParaRPr>
          </a:p>
        </p:txBody>
      </p:sp>
      <p:sp>
        <p:nvSpPr>
          <p:cNvPr id="4" name="Footer Placeholder 3"/>
          <p:cNvSpPr>
            <a:spLocks noGrp="1"/>
          </p:cNvSpPr>
          <p:nvPr>
            <p:ph type="ftr" sz="quarter" idx="11"/>
          </p:nvPr>
        </p:nvSpPr>
        <p:spPr/>
        <p:txBody>
          <a:bodyPr/>
          <a:lstStyle>
            <a:lvl1pPr algn="r">
              <a:defRPr>
                <a:solidFill>
                  <a:schemeClr val="tx1"/>
                </a:solidFill>
              </a:defRPr>
            </a:lvl1pPr>
            <a:extLst/>
          </a:lstStyle>
          <a:p>
            <a:pPr>
              <a:defRPr/>
            </a:pPr>
            <a:endParaRPr lang="en-US">
              <a:solidFill>
                <a:prstClr val="white"/>
              </a:solidFill>
            </a:endParaRPr>
          </a:p>
        </p:txBody>
      </p:sp>
      <p:sp>
        <p:nvSpPr>
          <p:cNvPr id="5" name="Slide Number Placeholder 4"/>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EF003CED-AA12-4B8D-9250-ACBDE0693316}" type="slidenum">
              <a:rPr lang="en-US">
                <a:solidFill>
                  <a:prstClr val="white"/>
                </a:solidFill>
              </a:rPr>
              <a:pPr>
                <a:defRPr/>
              </a:pPr>
              <a:t>‹#›</a:t>
            </a:fld>
            <a:endParaRPr lang="en-US">
              <a:solidFill>
                <a:prstClr val="white"/>
              </a:solidFill>
            </a:endParaRPr>
          </a:p>
        </p:txBody>
      </p:sp>
    </p:spTree>
    <p:extLst>
      <p:ext uri="{BB962C8B-B14F-4D97-AF65-F5344CB8AC3E}">
        <p14:creationId xmlns:p14="http://schemas.microsoft.com/office/powerpoint/2010/main" val="194976413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727825" y="6408738"/>
            <a:ext cx="1919288" cy="365125"/>
          </a:xfrm>
          <a:prstGeom prst="rect">
            <a:avLst/>
          </a:prstGeom>
        </p:spPr>
        <p:txBody>
          <a:bodyPr/>
          <a:lstStyle>
            <a:lvl1pPr eaLnBrk="0" hangingPunct="0">
              <a:defRPr>
                <a:latin typeface="Arial" pitchFamily="34" charset="0"/>
              </a:defRPr>
            </a:lvl1pPr>
            <a:extLst/>
          </a:lstStyle>
          <a:p>
            <a:pPr>
              <a:defRPr/>
            </a:pPr>
            <a:fld id="{E2B0F57A-72A6-4E5B-80BA-60C9760A21E9}" type="datetimeFigureOut">
              <a:rPr lang="en-US">
                <a:solidFill>
                  <a:prstClr val="black"/>
                </a:solidFill>
              </a:rPr>
              <a:pPr>
                <a:defRPr/>
              </a:pPr>
              <a:t>7/12/2017</a:t>
            </a:fld>
            <a:endParaRPr lang="en-US">
              <a:solidFill>
                <a:prstClr val="black"/>
              </a:solidFill>
            </a:endParaRPr>
          </a:p>
        </p:txBody>
      </p:sp>
      <p:sp>
        <p:nvSpPr>
          <p:cNvPr id="3" name="Footer Placeholder 2"/>
          <p:cNvSpPr>
            <a:spLocks noGrp="1"/>
          </p:cNvSpPr>
          <p:nvPr>
            <p:ph type="ftr" sz="quarter" idx="11"/>
          </p:nvPr>
        </p:nvSpPr>
        <p:spPr/>
        <p:txBody>
          <a:bodyPr/>
          <a:lstStyle>
            <a:lvl1pPr algn="r">
              <a:defRPr>
                <a:solidFill>
                  <a:schemeClr val="tx1"/>
                </a:solidFill>
              </a:defRPr>
            </a:lvl1pPr>
            <a:extLst/>
          </a:lstStyle>
          <a:p>
            <a:pPr>
              <a:defRPr/>
            </a:pPr>
            <a:endParaRPr lang="en-US">
              <a:solidFill>
                <a:prstClr val="black"/>
              </a:solidFill>
            </a:endParaRPr>
          </a:p>
        </p:txBody>
      </p:sp>
      <p:sp>
        <p:nvSpPr>
          <p:cNvPr id="4" name="Slide Number Placeholder 3"/>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3EC8359F-3828-4A88-AE95-BBFCC8EDBD52}"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123267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600">
                <a:latin typeface="Arial" pitchFamily="34" charset="0"/>
                <a:cs typeface="Arial" pitchFamily="34" charset="0"/>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a:xfrm>
            <a:off x="235010" y="137905"/>
            <a:ext cx="8229600" cy="708128"/>
          </a:xfrm>
        </p:spPr>
        <p:txBody>
          <a:bodyPr rtlCol="0">
            <a:noAutofit/>
          </a:bodyPr>
          <a:lstStyle>
            <a:lvl1pPr>
              <a:defRPr sz="2800" b="0">
                <a:latin typeface="Arial Black" pitchFamily="34" charset="0"/>
              </a:defRPr>
            </a:lvl1pPr>
            <a:extLst/>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cstate="print"/>
          <a:srcRect l="27887" t="37256" r="14787" b="20740"/>
          <a:stretch>
            <a:fillRect/>
          </a:stretch>
        </p:blipFill>
        <p:spPr bwMode="auto">
          <a:xfrm>
            <a:off x="5665788" y="5978525"/>
            <a:ext cx="3478212" cy="879475"/>
          </a:xfrm>
          <a:prstGeom prst="rect">
            <a:avLst/>
          </a:prstGeom>
          <a:noFill/>
          <a:ln w="9525">
            <a:noFill/>
            <a:miter lim="800000"/>
            <a:headEnd/>
            <a:tailEnd/>
          </a:ln>
        </p:spPr>
      </p:pic>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4"/>
          <p:cNvSpPr>
            <a:spLocks noGrp="1"/>
          </p:cNvSpPr>
          <p:nvPr>
            <p:ph type="dt" sz="half" idx="10"/>
          </p:nvPr>
        </p:nvSpPr>
        <p:spPr>
          <a:xfrm>
            <a:off x="6727825" y="6408738"/>
            <a:ext cx="1919288" cy="365125"/>
          </a:xfrm>
          <a:prstGeom prst="rect">
            <a:avLst/>
          </a:prstGeom>
        </p:spPr>
        <p:txBody>
          <a:bodyPr/>
          <a:lstStyle>
            <a:lvl1pPr eaLnBrk="0" hangingPunct="0">
              <a:defRPr>
                <a:latin typeface="Arial" pitchFamily="34" charset="0"/>
              </a:defRPr>
            </a:lvl1pPr>
            <a:extLst/>
          </a:lstStyle>
          <a:p>
            <a:pPr>
              <a:defRPr/>
            </a:pPr>
            <a:fld id="{615084D0-7188-4494-B00E-AEBDDF48D031}" type="datetimeFigureOut">
              <a:rPr lang="en-US">
                <a:solidFill>
                  <a:prstClr val="black"/>
                </a:solidFill>
              </a:rPr>
              <a:pPr>
                <a:defRPr/>
              </a:pPr>
              <a:t>7/12/2017</a:t>
            </a:fld>
            <a:endParaRPr lang="en-US">
              <a:solidFill>
                <a:prstClr val="black"/>
              </a:solidFill>
            </a:endParaRPr>
          </a:p>
        </p:txBody>
      </p:sp>
      <p:sp>
        <p:nvSpPr>
          <p:cNvPr id="7" name="Footer Placeholder 5"/>
          <p:cNvSpPr>
            <a:spLocks noGrp="1"/>
          </p:cNvSpPr>
          <p:nvPr>
            <p:ph type="ftr" sz="quarter" idx="11"/>
          </p:nvPr>
        </p:nvSpPr>
        <p:spPr/>
        <p:txBody>
          <a:bodyPr/>
          <a:lstStyle>
            <a:lvl1pPr algn="r">
              <a:defRPr>
                <a:solidFill>
                  <a:schemeClr val="tx1"/>
                </a:solidFill>
              </a:defRPr>
            </a:lvl1pPr>
            <a:extLst/>
          </a:lstStyle>
          <a:p>
            <a:pPr>
              <a:defRPr/>
            </a:pPr>
            <a:endParaRPr lang="en-US">
              <a:solidFill>
                <a:prstClr val="black"/>
              </a:solidFill>
            </a:endParaRPr>
          </a:p>
        </p:txBody>
      </p:sp>
      <p:sp>
        <p:nvSpPr>
          <p:cNvPr id="8" name="Slide Number Placeholder 6"/>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F048C0DB-E4B1-4AEF-822E-38886F5B71DB}"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055001204"/>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eaLnBrk="0" hangingPunct="0">
              <a:defRPr/>
            </a:pPr>
            <a:endParaRPr lang="en-US">
              <a:solidFill>
                <a:prstClr val="white"/>
              </a:solidFill>
              <a:latin typeface="Arial" pitchFamily="34" charset="0"/>
            </a:endParaRPr>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eaLnBrk="0" hangingPunct="0">
              <a:defRPr/>
            </a:pPr>
            <a:endParaRPr lang="en-US">
              <a:solidFill>
                <a:prstClr val="white"/>
              </a:solidFill>
              <a:latin typeface="Arial" pitchFamily="34" charset="0"/>
            </a:endParaRPr>
          </a:p>
        </p:txBody>
      </p:sp>
      <p:sp>
        <p:nvSpPr>
          <p:cNvPr id="7" name="Right Triangle 6"/>
          <p:cNvSpPr>
            <a:spLocks/>
          </p:cNvSpPr>
          <p:nvPr/>
        </p:nvSpPr>
        <p:spPr bwMode="auto">
          <a:xfrm>
            <a:off x="-6042" y="5791253"/>
            <a:ext cx="3402314" cy="1080868"/>
          </a:xfrm>
          <a:prstGeom prst="rtTriangle">
            <a:avLst/>
          </a:prstGeom>
          <a:solidFill>
            <a:srgbClr val="2B7995"/>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solidFill>
                <a:prstClr val="white"/>
              </a:solidFill>
            </a:endParaRPr>
          </a:p>
        </p:txBody>
      </p:sp>
      <p:pic>
        <p:nvPicPr>
          <p:cNvPr id="11" name="Picture 2"/>
          <p:cNvPicPr>
            <a:picLocks noChangeAspect="1" noChangeArrowheads="1"/>
          </p:cNvPicPr>
          <p:nvPr userDrawn="1"/>
        </p:nvPicPr>
        <p:blipFill>
          <a:blip r:embed="rId3" cstate="print"/>
          <a:srcRect l="27887" t="37256" r="14787" b="20740"/>
          <a:stretch>
            <a:fillRect/>
          </a:stretch>
        </p:blipFill>
        <p:spPr bwMode="auto">
          <a:xfrm>
            <a:off x="5665788" y="5978525"/>
            <a:ext cx="3478212" cy="879475"/>
          </a:xfrm>
          <a:prstGeom prst="rect">
            <a:avLst/>
          </a:prstGeom>
          <a:noFill/>
          <a:ln w="9525">
            <a:noFill/>
            <a:miter lim="800000"/>
            <a:headEnd/>
            <a:tailEnd/>
          </a:ln>
        </p:spPr>
      </p:pic>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2" name="Footer Placeholder 5"/>
          <p:cNvSpPr>
            <a:spLocks noGrp="1"/>
          </p:cNvSpPr>
          <p:nvPr>
            <p:ph type="ftr" sz="quarter" idx="10"/>
          </p:nvPr>
        </p:nvSpPr>
        <p:spPr/>
        <p:txBody>
          <a:bodyPr/>
          <a:lstStyle>
            <a:lvl1pPr algn="r">
              <a:defRPr>
                <a:solidFill>
                  <a:schemeClr val="tx1"/>
                </a:solidFill>
              </a:defRPr>
            </a:lvl1pPr>
            <a:extLst/>
          </a:lstStyle>
          <a:p>
            <a:pPr>
              <a:defRPr/>
            </a:pPr>
            <a:endParaRPr lang="en-US">
              <a:solidFill>
                <a:prstClr val="white"/>
              </a:solidFill>
            </a:endParaRPr>
          </a:p>
        </p:txBody>
      </p:sp>
    </p:spTree>
    <p:extLst>
      <p:ext uri="{BB962C8B-B14F-4D97-AF65-F5344CB8AC3E}">
        <p14:creationId xmlns:p14="http://schemas.microsoft.com/office/powerpoint/2010/main" val="3132662612"/>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160319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2" cstate="print"/>
          <a:srcRect/>
          <a:stretch>
            <a:fillRect/>
          </a:stretch>
        </p:blipFill>
        <p:spPr bwMode="auto">
          <a:xfrm>
            <a:off x="8132763" y="138113"/>
            <a:ext cx="820737" cy="877887"/>
          </a:xfrm>
          <a:prstGeom prst="rect">
            <a:avLst/>
          </a:prstGeom>
          <a:noFill/>
          <a:ln w="9525">
            <a:noFill/>
            <a:miter lim="800000"/>
            <a:headEnd/>
            <a:tailEnd/>
          </a:ln>
        </p:spPr>
      </p:pic>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9567905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95425" y="249238"/>
            <a:ext cx="6215063" cy="41751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8"/>
          <p:cNvSpPr>
            <a:spLocks noGrp="1" noChangeArrowheads="1"/>
          </p:cNvSpPr>
          <p:nvPr>
            <p:ph type="sldNum" sz="quarter" idx="10"/>
          </p:nvPr>
        </p:nvSpPr>
        <p:spPr>
          <a:xfrm>
            <a:off x="7239000" y="6400800"/>
            <a:ext cx="1905000" cy="457200"/>
          </a:xfrm>
          <a:prstGeom prst="rect">
            <a:avLst/>
          </a:prstGeom>
          <a:ln/>
        </p:spPr>
        <p:txBody>
          <a:bodyPr/>
          <a:lstStyle>
            <a:lvl1pPr>
              <a:defRPr/>
            </a:lvl1pPr>
          </a:lstStyle>
          <a:p>
            <a:pPr>
              <a:defRPr/>
            </a:pPr>
            <a:fld id="{81F23F50-D62C-4304-869B-EC965C3FCCE6}" type="slidenum">
              <a:rPr lang="en-US">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389678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latin typeface="Arial Black" pitchFamily="34" charset="0"/>
              </a:defRPr>
            </a:lvl1pPr>
            <a:extLst/>
          </a:lstStyle>
          <a:p>
            <a:r>
              <a:rPr lang="en-US" dirty="0" smtClean="0"/>
              <a:t>Click to edit Master title style</a:t>
            </a:r>
            <a:endParaRPr lang="en-US" dirty="0"/>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latin typeface="Arial" pitchFamily="34" charset="0"/>
                <a:cs typeface="Arial"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dirty="0" smtClean="0"/>
              <a:t>Click to edit Master text styles</a:t>
            </a:r>
          </a:p>
        </p:txBody>
      </p:sp>
      <p:sp>
        <p:nvSpPr>
          <p:cNvPr id="7" name="Footer Placeholder 4"/>
          <p:cNvSpPr>
            <a:spLocks noGrp="1"/>
          </p:cNvSpPr>
          <p:nvPr>
            <p:ph type="ftr" sz="quarter" idx="11"/>
          </p:nvPr>
        </p:nvSpPr>
        <p:spPr/>
        <p:txBody>
          <a:bodyPr/>
          <a:lstStyle>
            <a:lvl1pPr algn="r">
              <a:defRPr>
                <a:solidFill>
                  <a:schemeClr val="tx1"/>
                </a:solidFill>
              </a:defRPr>
            </a:lvl1pPr>
            <a:extLst/>
          </a:lstStyle>
          <a:p>
            <a:pPr>
              <a:defRPr/>
            </a:pPr>
            <a:endParaRPr lang="en-US"/>
          </a:p>
        </p:txBody>
      </p:sp>
      <p:sp>
        <p:nvSpPr>
          <p:cNvPr id="8" name="Slide Number Placeholder 5"/>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982F267C-5E66-43D2-A496-0B7093C9F9CA}"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6" name="Footer Placeholder 5"/>
          <p:cNvSpPr>
            <a:spLocks noGrp="1"/>
          </p:cNvSpPr>
          <p:nvPr>
            <p:ph type="ftr" sz="quarter" idx="11"/>
          </p:nvPr>
        </p:nvSpPr>
        <p:spPr/>
        <p:txBody>
          <a:bodyPr/>
          <a:lstStyle>
            <a:lvl1pPr algn="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7610EA11-4D19-4857-98AC-47FFEF32053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l="27887" t="37256" r="14787" b="20740"/>
          <a:stretch>
            <a:fillRect/>
          </a:stretch>
        </p:blipFill>
        <p:spPr bwMode="auto">
          <a:xfrm>
            <a:off x="5665788" y="5978525"/>
            <a:ext cx="3478212" cy="879475"/>
          </a:xfrm>
          <a:prstGeom prst="rect">
            <a:avLst/>
          </a:prstGeom>
          <a:noFill/>
          <a:ln w="9525">
            <a:noFill/>
            <a:miter lim="800000"/>
            <a:headEnd/>
            <a:tailEnd/>
          </a:ln>
        </p:spPr>
      </p:pic>
      <p:sp>
        <p:nvSpPr>
          <p:cNvPr id="2" name="Title 1"/>
          <p:cNvSpPr>
            <a:spLocks noGrp="1"/>
          </p:cNvSpPr>
          <p:nvPr>
            <p:ph type="title"/>
          </p:nvPr>
        </p:nvSpPr>
        <p:spPr>
          <a:xfrm>
            <a:off x="457200" y="273050"/>
            <a:ext cx="8229600" cy="1143000"/>
          </a:xfrm>
        </p:spPr>
        <p:txBody>
          <a:bodyPr/>
          <a:lstStyle>
            <a:lvl1pPr>
              <a:defRPr sz="3600">
                <a:latin typeface="Arial Black" pitchFamily="34" charset="0"/>
              </a:defRPr>
            </a:lvl1pPr>
            <a:extLst/>
          </a:lstStyle>
          <a:p>
            <a:r>
              <a:rPr lang="en-US" dirty="0" smtClean="0"/>
              <a:t>Click to edit Master title style</a:t>
            </a:r>
            <a:endParaRPr lang="en-US" dirty="0"/>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latin typeface="Arial Black" pitchFamily="34" charset="0"/>
              </a:defRPr>
            </a:lvl1pPr>
            <a:lvl2pPr>
              <a:buNone/>
              <a:defRPr sz="2000" b="1"/>
            </a:lvl2pPr>
            <a:lvl3pPr>
              <a:buNone/>
              <a:defRPr sz="1800" b="1"/>
            </a:lvl3pPr>
            <a:lvl4pPr>
              <a:buNone/>
              <a:defRPr sz="1600" b="1"/>
            </a:lvl4pPr>
            <a:lvl5pPr>
              <a:buNone/>
              <a:defRPr sz="1600" b="1"/>
            </a:lvl5pPr>
            <a:extLst/>
          </a:lstStyle>
          <a:p>
            <a:pPr lvl="0"/>
            <a:r>
              <a:rPr lang="en-US" dirty="0"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latin typeface="Arial Black" pitchFamily="34" charset="0"/>
              </a:defRPr>
            </a:lvl1pPr>
            <a:lvl2pPr>
              <a:buNone/>
              <a:defRPr sz="2000" b="1"/>
            </a:lvl2pPr>
            <a:lvl3pPr>
              <a:buNone/>
              <a:defRPr sz="1800" b="1"/>
            </a:lvl3pPr>
            <a:lvl4pPr>
              <a:buNone/>
              <a:defRPr sz="1600" b="1"/>
            </a:lvl4pPr>
            <a:lvl5pPr>
              <a:buNone/>
              <a:defRPr sz="1600" b="1"/>
            </a:lvl5pPr>
            <a:extLst/>
          </a:lstStyle>
          <a:p>
            <a:pPr lvl="0"/>
            <a:r>
              <a:rPr lang="en-US" dirty="0"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600">
                <a:latin typeface="Arial" pitchFamily="34" charset="0"/>
                <a:cs typeface="Arial" pitchFamily="34" charset="0"/>
              </a:defRPr>
            </a:lvl4pPr>
            <a:lvl5pPr>
              <a:defRPr sz="1600">
                <a:latin typeface="Arial" pitchFamily="34" charset="0"/>
                <a:cs typeface="Arial" pitchFamily="34" charset="0"/>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600">
                <a:latin typeface="Arial" pitchFamily="34" charset="0"/>
                <a:cs typeface="Arial" pitchFamily="34" charset="0"/>
              </a:defRPr>
            </a:lvl4pPr>
            <a:lvl5pPr>
              <a:defRPr sz="1600">
                <a:latin typeface="Arial" pitchFamily="34" charset="0"/>
                <a:cs typeface="Arial" pitchFamily="34" charset="0"/>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a:xfrm>
            <a:off x="6727825" y="6408738"/>
            <a:ext cx="1919288" cy="365125"/>
          </a:xfrm>
          <a:prstGeom prst="rect">
            <a:avLst/>
          </a:prstGeom>
        </p:spPr>
        <p:txBody>
          <a:bodyPr/>
          <a:lstStyle>
            <a:lvl1pPr eaLnBrk="0" hangingPunct="0">
              <a:defRPr>
                <a:latin typeface="Arial" pitchFamily="34" charset="0"/>
              </a:defRPr>
            </a:lvl1pPr>
            <a:extLst/>
          </a:lstStyle>
          <a:p>
            <a:pPr>
              <a:defRPr/>
            </a:pPr>
            <a:fld id="{B551F02D-CE18-4D11-8E3A-E4EAB97DC5B7}" type="datetimeFigureOut">
              <a:rPr lang="en-US"/>
              <a:pPr>
                <a:defRPr/>
              </a:pPr>
              <a:t>7/12/2017</a:t>
            </a:fld>
            <a:endParaRPr lang="en-US"/>
          </a:p>
        </p:txBody>
      </p:sp>
      <p:sp>
        <p:nvSpPr>
          <p:cNvPr id="4" name="Footer Placeholder 3"/>
          <p:cNvSpPr>
            <a:spLocks noGrp="1"/>
          </p:cNvSpPr>
          <p:nvPr>
            <p:ph type="ftr" sz="quarter" idx="11"/>
          </p:nvPr>
        </p:nvSpPr>
        <p:spPr/>
        <p:txBody>
          <a:bodyPr/>
          <a:lstStyle>
            <a:lvl1pPr algn="r">
              <a:defRPr>
                <a:solidFill>
                  <a:schemeClr val="tx1"/>
                </a:solidFill>
              </a:defRPr>
            </a:lvl1pPr>
            <a:extLst/>
          </a:lstStyle>
          <a:p>
            <a:pPr>
              <a:defRPr/>
            </a:pPr>
            <a:endParaRPr lang="en-US"/>
          </a:p>
        </p:txBody>
      </p:sp>
      <p:sp>
        <p:nvSpPr>
          <p:cNvPr id="5" name="Slide Number Placeholder 4"/>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EF003CED-AA12-4B8D-9250-ACBDE0693316}"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727825" y="6408738"/>
            <a:ext cx="1919288" cy="365125"/>
          </a:xfrm>
          <a:prstGeom prst="rect">
            <a:avLst/>
          </a:prstGeom>
        </p:spPr>
        <p:txBody>
          <a:bodyPr/>
          <a:lstStyle>
            <a:lvl1pPr eaLnBrk="0" hangingPunct="0">
              <a:defRPr>
                <a:latin typeface="Arial" pitchFamily="34" charset="0"/>
              </a:defRPr>
            </a:lvl1pPr>
            <a:extLst/>
          </a:lstStyle>
          <a:p>
            <a:pPr>
              <a:defRPr/>
            </a:pPr>
            <a:fld id="{E2B0F57A-72A6-4E5B-80BA-60C9760A21E9}" type="datetimeFigureOut">
              <a:rPr lang="en-US"/>
              <a:pPr>
                <a:defRPr/>
              </a:pPr>
              <a:t>7/12/2017</a:t>
            </a:fld>
            <a:endParaRPr lang="en-US"/>
          </a:p>
        </p:txBody>
      </p:sp>
      <p:sp>
        <p:nvSpPr>
          <p:cNvPr id="3" name="Footer Placeholder 2"/>
          <p:cNvSpPr>
            <a:spLocks noGrp="1"/>
          </p:cNvSpPr>
          <p:nvPr>
            <p:ph type="ftr" sz="quarter" idx="11"/>
          </p:nvPr>
        </p:nvSpPr>
        <p:spPr/>
        <p:txBody>
          <a:bodyPr/>
          <a:lstStyle>
            <a:lvl1pPr algn="r">
              <a:defRPr>
                <a:solidFill>
                  <a:schemeClr val="tx1"/>
                </a:solidFill>
              </a:defRPr>
            </a:lvl1pPr>
            <a:extLst/>
          </a:lstStyle>
          <a:p>
            <a:pPr>
              <a:defRPr/>
            </a:pPr>
            <a:endParaRPr lang="en-US"/>
          </a:p>
        </p:txBody>
      </p:sp>
      <p:sp>
        <p:nvSpPr>
          <p:cNvPr id="4" name="Slide Number Placeholder 3"/>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3EC8359F-3828-4A88-AE95-BBFCC8EDBD5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cstate="print"/>
          <a:srcRect l="27887" t="37256" r="14787" b="20740"/>
          <a:stretch>
            <a:fillRect/>
          </a:stretch>
        </p:blipFill>
        <p:spPr bwMode="auto">
          <a:xfrm>
            <a:off x="5665788" y="5978525"/>
            <a:ext cx="3478212" cy="879475"/>
          </a:xfrm>
          <a:prstGeom prst="rect">
            <a:avLst/>
          </a:prstGeom>
          <a:noFill/>
          <a:ln w="9525">
            <a:noFill/>
            <a:miter lim="800000"/>
            <a:headEnd/>
            <a:tailEnd/>
          </a:ln>
        </p:spPr>
      </p:pic>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4"/>
          <p:cNvSpPr>
            <a:spLocks noGrp="1"/>
          </p:cNvSpPr>
          <p:nvPr>
            <p:ph type="dt" sz="half" idx="10"/>
          </p:nvPr>
        </p:nvSpPr>
        <p:spPr>
          <a:xfrm>
            <a:off x="6727825" y="6408738"/>
            <a:ext cx="1919288" cy="365125"/>
          </a:xfrm>
          <a:prstGeom prst="rect">
            <a:avLst/>
          </a:prstGeom>
        </p:spPr>
        <p:txBody>
          <a:bodyPr/>
          <a:lstStyle>
            <a:lvl1pPr eaLnBrk="0" hangingPunct="0">
              <a:defRPr>
                <a:latin typeface="Arial" pitchFamily="34" charset="0"/>
              </a:defRPr>
            </a:lvl1pPr>
            <a:extLst/>
          </a:lstStyle>
          <a:p>
            <a:pPr>
              <a:defRPr/>
            </a:pPr>
            <a:fld id="{615084D0-7188-4494-B00E-AEBDDF48D031}" type="datetimeFigureOut">
              <a:rPr lang="en-US"/>
              <a:pPr>
                <a:defRPr/>
              </a:pPr>
              <a:t>7/12/2017</a:t>
            </a:fld>
            <a:endParaRPr lang="en-US"/>
          </a:p>
        </p:txBody>
      </p:sp>
      <p:sp>
        <p:nvSpPr>
          <p:cNvPr id="7" name="Footer Placeholder 5"/>
          <p:cNvSpPr>
            <a:spLocks noGrp="1"/>
          </p:cNvSpPr>
          <p:nvPr>
            <p:ph type="ftr" sz="quarter" idx="11"/>
          </p:nvPr>
        </p:nvSpPr>
        <p:spPr/>
        <p:txBody>
          <a:bodyPr/>
          <a:lstStyle>
            <a:lvl1pPr algn="r">
              <a:defRPr>
                <a:solidFill>
                  <a:schemeClr val="tx1"/>
                </a:solidFill>
              </a:defRPr>
            </a:lvl1pPr>
            <a:extLst/>
          </a:lstStyle>
          <a:p>
            <a:pPr>
              <a:defRPr/>
            </a:pPr>
            <a:endParaRPr lang="en-US"/>
          </a:p>
        </p:txBody>
      </p:sp>
      <p:sp>
        <p:nvSpPr>
          <p:cNvPr id="8" name="Slide Number Placeholder 6"/>
          <p:cNvSpPr>
            <a:spLocks noGrp="1"/>
          </p:cNvSpPr>
          <p:nvPr>
            <p:ph type="sldNum" sz="quarter" idx="12"/>
          </p:nvPr>
        </p:nvSpPr>
        <p:spPr>
          <a:xfrm>
            <a:off x="8647113" y="6408738"/>
            <a:ext cx="366712" cy="365125"/>
          </a:xfrm>
          <a:prstGeom prst="rect">
            <a:avLst/>
          </a:prstGeom>
        </p:spPr>
        <p:txBody>
          <a:bodyPr/>
          <a:lstStyle>
            <a:lvl1pPr eaLnBrk="0" hangingPunct="0">
              <a:defRPr>
                <a:latin typeface="Arial" pitchFamily="34" charset="0"/>
              </a:defRPr>
            </a:lvl1pPr>
            <a:extLst/>
          </a:lstStyle>
          <a:p>
            <a:pPr>
              <a:defRPr/>
            </a:pPr>
            <a:fld id="{F048C0DB-E4B1-4AEF-822E-38886F5B71DB}"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eaLnBrk="0" hangingPunct="0">
              <a:defRPr/>
            </a:pPr>
            <a:endParaRPr lang="en-US">
              <a:latin typeface="Arial" pitchFamily="34" charset="0"/>
            </a:endParaRPr>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eaLnBrk="0" hangingPunct="0">
              <a:defRPr/>
            </a:pPr>
            <a:endParaRPr lang="en-US">
              <a:latin typeface="Arial" pitchFamily="34" charset="0"/>
            </a:endParaRPr>
          </a:p>
        </p:txBody>
      </p:sp>
      <p:sp>
        <p:nvSpPr>
          <p:cNvPr id="7" name="Right Triangle 6"/>
          <p:cNvSpPr>
            <a:spLocks/>
          </p:cNvSpPr>
          <p:nvPr/>
        </p:nvSpPr>
        <p:spPr bwMode="auto">
          <a:xfrm>
            <a:off x="-6042" y="5791253"/>
            <a:ext cx="3402314" cy="1080868"/>
          </a:xfrm>
          <a:prstGeom prst="rtTriangle">
            <a:avLst/>
          </a:prstGeom>
          <a:solidFill>
            <a:srgbClr val="2B7995"/>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pic>
        <p:nvPicPr>
          <p:cNvPr id="11" name="Picture 2"/>
          <p:cNvPicPr>
            <a:picLocks noChangeAspect="1" noChangeArrowheads="1"/>
          </p:cNvPicPr>
          <p:nvPr userDrawn="1"/>
        </p:nvPicPr>
        <p:blipFill>
          <a:blip r:embed="rId3" cstate="print"/>
          <a:srcRect l="27887" t="37256" r="14787" b="20740"/>
          <a:stretch>
            <a:fillRect/>
          </a:stretch>
        </p:blipFill>
        <p:spPr bwMode="auto">
          <a:xfrm>
            <a:off x="5665788" y="5978525"/>
            <a:ext cx="3478212" cy="879475"/>
          </a:xfrm>
          <a:prstGeom prst="rect">
            <a:avLst/>
          </a:prstGeom>
          <a:noFill/>
          <a:ln w="9525">
            <a:noFill/>
            <a:miter lim="800000"/>
            <a:headEnd/>
            <a:tailEnd/>
          </a:ln>
        </p:spPr>
      </p:pic>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2" name="Footer Placeholder 5"/>
          <p:cNvSpPr>
            <a:spLocks noGrp="1"/>
          </p:cNvSpPr>
          <p:nvPr>
            <p:ph type="ftr" sz="quarter" idx="10"/>
          </p:nvPr>
        </p:nvSpPr>
        <p:spPr/>
        <p:txBody>
          <a:bodyPr/>
          <a:lstStyle>
            <a:lvl1pPr algn="r">
              <a:defRPr>
                <a:solidFill>
                  <a:schemeClr val="tx1"/>
                </a:solidFill>
              </a:defRPr>
            </a:lvl1pPr>
            <a:extLst/>
          </a:lstStyle>
          <a:p>
            <a:pPr>
              <a:defRPr/>
            </a:pPr>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eaLnBrk="0" hangingPunct="0">
              <a:defRPr/>
            </a:pPr>
            <a:endParaRPr lang="en-US">
              <a:latin typeface="Arial" pitchFamily="34" charset="0"/>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eaLnBrk="0" hangingPunct="0">
              <a:defRPr/>
            </a:pPr>
            <a:endParaRPr lang="en-US">
              <a:latin typeface="Arial" pitchFamily="34" charset="0"/>
            </a:endParaRPr>
          </a:p>
        </p:txBody>
      </p:sp>
      <p:sp>
        <p:nvSpPr>
          <p:cNvPr id="14" name="Right Triangle 13"/>
          <p:cNvSpPr>
            <a:spLocks/>
          </p:cNvSpPr>
          <p:nvPr/>
        </p:nvSpPr>
        <p:spPr bwMode="auto">
          <a:xfrm>
            <a:off x="-6042" y="5791253"/>
            <a:ext cx="3402314" cy="1080868"/>
          </a:xfrm>
          <a:prstGeom prst="rtTriangle">
            <a:avLst/>
          </a:prstGeom>
          <a:solidFill>
            <a:srgbClr val="2B7995"/>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dirty="0" smtClean="0"/>
              <a:t>Click to edit Master title style</a:t>
            </a:r>
            <a:endParaRPr lang="en-US" dirty="0"/>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l" eaLnBrk="1" latinLnBrk="0" hangingPunct="1">
              <a:defRPr kumimoji="0" sz="1000">
                <a:solidFill>
                  <a:srgbClr val="FFFFFF"/>
                </a:solidFill>
                <a:latin typeface="Arial" pitchFamily="34" charset="0"/>
              </a:defRPr>
            </a:lvl1pPr>
            <a:extLst/>
          </a:lstStyle>
          <a:p>
            <a:pPr>
              <a:defRPr/>
            </a:pPr>
            <a:endParaRPr lang="en-US"/>
          </a:p>
        </p:txBody>
      </p:sp>
      <p:pic>
        <p:nvPicPr>
          <p:cNvPr id="1035" name="Picture 2"/>
          <p:cNvPicPr>
            <a:picLocks noChangeAspect="1" noChangeArrowheads="1"/>
          </p:cNvPicPr>
          <p:nvPr userDrawn="1"/>
        </p:nvPicPr>
        <p:blipFill>
          <a:blip r:embed="rId14" cstate="print"/>
          <a:srcRect l="27887" t="37256" r="14787" b="20740"/>
          <a:stretch>
            <a:fillRect/>
          </a:stretch>
        </p:blipFill>
        <p:spPr bwMode="auto">
          <a:xfrm>
            <a:off x="5665788" y="5978525"/>
            <a:ext cx="3478212" cy="8794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eaLnBrk="0" hangingPunct="0">
              <a:defRPr/>
            </a:pPr>
            <a:endParaRPr lang="en-US">
              <a:solidFill>
                <a:prstClr val="black"/>
              </a:solidFill>
              <a:latin typeface="Arial" pitchFamily="34" charset="0"/>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eaLnBrk="0" hangingPunct="0">
              <a:defRPr/>
            </a:pPr>
            <a:endParaRPr lang="en-US">
              <a:solidFill>
                <a:prstClr val="black"/>
              </a:solidFill>
              <a:latin typeface="Arial" pitchFamily="34" charset="0"/>
            </a:endParaRPr>
          </a:p>
        </p:txBody>
      </p:sp>
      <p:sp>
        <p:nvSpPr>
          <p:cNvPr id="14" name="Right Triangle 13"/>
          <p:cNvSpPr>
            <a:spLocks/>
          </p:cNvSpPr>
          <p:nvPr/>
        </p:nvSpPr>
        <p:spPr bwMode="auto">
          <a:xfrm>
            <a:off x="-6042" y="5791253"/>
            <a:ext cx="3402314" cy="1080868"/>
          </a:xfrm>
          <a:prstGeom prst="rtTriangle">
            <a:avLst/>
          </a:prstGeom>
          <a:solidFill>
            <a:srgbClr val="2B7995"/>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dirty="0" smtClean="0"/>
              <a:t>Click to edit Master title style</a:t>
            </a:r>
            <a:endParaRPr lang="en-US" dirty="0"/>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l" eaLnBrk="1" latinLnBrk="0" hangingPunct="1">
              <a:defRPr kumimoji="0" sz="1000">
                <a:solidFill>
                  <a:srgbClr val="FFFFFF"/>
                </a:solidFill>
                <a:latin typeface="Arial" pitchFamily="34" charset="0"/>
              </a:defRPr>
            </a:lvl1pPr>
            <a:extLst/>
          </a:lstStyle>
          <a:p>
            <a:pPr>
              <a:defRPr/>
            </a:pPr>
            <a:endParaRPr lang="en-US"/>
          </a:p>
        </p:txBody>
      </p:sp>
      <p:pic>
        <p:nvPicPr>
          <p:cNvPr id="1035" name="Picture 2"/>
          <p:cNvPicPr>
            <a:picLocks noChangeAspect="1" noChangeArrowheads="1"/>
          </p:cNvPicPr>
          <p:nvPr userDrawn="1"/>
        </p:nvPicPr>
        <p:blipFill>
          <a:blip r:embed="rId14" cstate="print"/>
          <a:srcRect l="27887" t="37256" r="14787" b="20740"/>
          <a:stretch>
            <a:fillRect/>
          </a:stretch>
        </p:blipFill>
        <p:spPr bwMode="auto">
          <a:xfrm>
            <a:off x="5665788" y="5978525"/>
            <a:ext cx="3478212" cy="879475"/>
          </a:xfrm>
          <a:prstGeom prst="rect">
            <a:avLst/>
          </a:prstGeom>
          <a:noFill/>
          <a:ln w="9525">
            <a:noFill/>
            <a:miter lim="800000"/>
            <a:headEnd/>
            <a:tailEnd/>
          </a:ln>
        </p:spPr>
      </p:pic>
    </p:spTree>
    <p:extLst>
      <p:ext uri="{BB962C8B-B14F-4D97-AF65-F5344CB8AC3E}">
        <p14:creationId xmlns:p14="http://schemas.microsoft.com/office/powerpoint/2010/main" val="865849726"/>
      </p:ext>
    </p:extLst>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 id="2147483943"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gif"/><Relationship Id="rId3" Type="http://schemas.openxmlformats.org/officeDocument/2006/relationships/image" Target="../media/image31.png"/><Relationship Id="rId7" Type="http://schemas.openxmlformats.org/officeDocument/2006/relationships/image" Target="../media/image35.jpeg"/><Relationship Id="rId12"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34.jpe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jpe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6.emf"/></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http://sedac.ciesin.columbia.edu/data/collection/povmap" TargetMode="External"/><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8875" y="1544111"/>
            <a:ext cx="8209256" cy="905922"/>
          </a:xfrm>
        </p:spPr>
        <p:txBody>
          <a:bodyPr>
            <a:noAutofit/>
          </a:bodyPr>
          <a:lstStyle/>
          <a:p>
            <a:r>
              <a:rPr lang="en-US" sz="3600" dirty="0" smtClean="0">
                <a:solidFill>
                  <a:srgbClr val="1985A7"/>
                </a:solidFill>
                <a:latin typeface="+mj-lt"/>
              </a:rPr>
              <a:t>Population </a:t>
            </a:r>
            <a:r>
              <a:rPr lang="en-US" sz="3600" dirty="0">
                <a:solidFill>
                  <a:srgbClr val="1985A7"/>
                </a:solidFill>
                <a:latin typeface="+mj-lt"/>
              </a:rPr>
              <a:t>and </a:t>
            </a:r>
            <a:r>
              <a:rPr lang="en-US" sz="3600" dirty="0" smtClean="0">
                <a:solidFill>
                  <a:srgbClr val="1985A7"/>
                </a:solidFill>
                <a:latin typeface="+mj-lt"/>
              </a:rPr>
              <a:t>Human Settlement Data for the 2030 Agenda on Sustainable Development </a:t>
            </a:r>
            <a:endParaRPr lang="en-US" sz="3600" dirty="0">
              <a:solidFill>
                <a:srgbClr val="1985A7"/>
              </a:solidFill>
              <a:latin typeface="+mj-lt"/>
            </a:endParaRPr>
          </a:p>
        </p:txBody>
      </p:sp>
      <p:sp>
        <p:nvSpPr>
          <p:cNvPr id="3" name="Subtitle 2"/>
          <p:cNvSpPr>
            <a:spLocks noGrp="1"/>
          </p:cNvSpPr>
          <p:nvPr>
            <p:ph type="subTitle" idx="1"/>
          </p:nvPr>
        </p:nvSpPr>
        <p:spPr>
          <a:xfrm>
            <a:off x="735227" y="2588092"/>
            <a:ext cx="7772400" cy="1199704"/>
          </a:xfrm>
        </p:spPr>
        <p:txBody>
          <a:bodyPr/>
          <a:lstStyle/>
          <a:p>
            <a:r>
              <a:rPr lang="en-US" dirty="0"/>
              <a:t>Alex de </a:t>
            </a:r>
            <a:r>
              <a:rPr lang="en-US" dirty="0" smtClean="0"/>
              <a:t>Sherbinin</a:t>
            </a:r>
          </a:p>
          <a:p>
            <a:r>
              <a:rPr lang="en-US" dirty="0" smtClean="0"/>
              <a:t>Robert S. Chen</a:t>
            </a:r>
            <a:br>
              <a:rPr lang="en-US" dirty="0" smtClean="0"/>
            </a:br>
            <a:endParaRPr lang="en-US" sz="1200" dirty="0" smtClean="0"/>
          </a:p>
          <a:p>
            <a:r>
              <a:rPr lang="en-US" dirty="0" smtClean="0"/>
              <a:t>CIESIN, The Earth Institute, Columbia University</a:t>
            </a:r>
          </a:p>
          <a:p>
            <a:r>
              <a:rPr lang="en-US" dirty="0" smtClean="0"/>
              <a:t>NASA Socioeconomic Data and Applications Center (SEDAC)</a:t>
            </a:r>
            <a:endParaRPr lang="en-US" dirty="0"/>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6426" y="5903958"/>
            <a:ext cx="74612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NASA_logo_med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937" y="5894759"/>
            <a:ext cx="938213"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869488" y="5185775"/>
            <a:ext cx="6134644" cy="830997"/>
          </a:xfrm>
          <a:prstGeom prst="rect">
            <a:avLst/>
          </a:prstGeom>
          <a:noFill/>
        </p:spPr>
        <p:txBody>
          <a:bodyPr wrap="square" rtlCol="0">
            <a:spAutoFit/>
          </a:bodyPr>
          <a:lstStyle/>
          <a:p>
            <a:pPr algn="ctr"/>
            <a:r>
              <a:rPr lang="en-US" sz="1600" dirty="0">
                <a:solidFill>
                  <a:schemeClr val="bg1"/>
                </a:solidFill>
              </a:rPr>
              <a:t>Applying Earth Observation Data for the SDGs, High Level Political Forum on Sustainable </a:t>
            </a:r>
            <a:r>
              <a:rPr lang="en-US" sz="1600" dirty="0" smtClean="0">
                <a:solidFill>
                  <a:schemeClr val="bg1"/>
                </a:solidFill>
              </a:rPr>
              <a:t>Development’s SDGs </a:t>
            </a:r>
            <a:r>
              <a:rPr lang="en-US" sz="1600" dirty="0">
                <a:solidFill>
                  <a:schemeClr val="bg1"/>
                </a:solidFill>
              </a:rPr>
              <a:t>Learning, Training and Practice 2017 </a:t>
            </a:r>
            <a:r>
              <a:rPr lang="en-US" sz="1600" dirty="0" smtClean="0">
                <a:solidFill>
                  <a:schemeClr val="bg1"/>
                </a:solidFill>
              </a:rPr>
              <a:t>track, 12 July 2017</a:t>
            </a:r>
            <a:endParaRPr lang="en-US" sz="1600" dirty="0">
              <a:solidFill>
                <a:schemeClr val="bg1"/>
              </a:solidFill>
            </a:endParaRPr>
          </a:p>
        </p:txBody>
      </p:sp>
    </p:spTree>
    <p:extLst>
      <p:ext uri="{BB962C8B-B14F-4D97-AF65-F5344CB8AC3E}">
        <p14:creationId xmlns:p14="http://schemas.microsoft.com/office/powerpoint/2010/main" val="1634064347"/>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7878" y="1390830"/>
            <a:ext cx="4201914" cy="4191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3365" y="4477641"/>
            <a:ext cx="1352550" cy="1438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C:\MAP_presentations\world_bank\pakistan_nighttime_light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5768" y="315153"/>
            <a:ext cx="4160440" cy="3352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022" y="1157789"/>
            <a:ext cx="3486150" cy="3001005"/>
          </a:xfrm>
          <a:prstGeom prst="rect">
            <a:avLst/>
          </a:prstGeom>
          <a:ln>
            <a:noFill/>
          </a:ln>
          <a:effectLst>
            <a:outerShdw blurRad="292100" dist="139700" dir="2700000" algn="tl" rotWithShape="0">
              <a:srgbClr val="333333">
                <a:alpha val="65000"/>
              </a:srgbClr>
            </a:outerShdw>
          </a:effectLst>
        </p:spPr>
      </p:pic>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71806" y="1252392"/>
            <a:ext cx="477030" cy="480304"/>
          </a:xfrm>
          <a:prstGeom prst="rect">
            <a:avLst/>
          </a:prstGeom>
          <a:ln>
            <a:noFill/>
          </a:ln>
          <a:effectLst/>
        </p:spPr>
      </p:pic>
      <p:pic>
        <p:nvPicPr>
          <p:cNvPr id="10" name="Picture 9"/>
          <p:cNvPicPr>
            <a:picLocks noChangeAspect="1"/>
          </p:cNvPicPr>
          <p:nvPr/>
        </p:nvPicPr>
        <p:blipFill>
          <a:blip r:embed="rId8"/>
          <a:stretch>
            <a:fillRect/>
          </a:stretch>
        </p:blipFill>
        <p:spPr>
          <a:xfrm>
            <a:off x="306564" y="2360903"/>
            <a:ext cx="4167354" cy="2935707"/>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9"/>
          <a:stretch>
            <a:fillRect/>
          </a:stretch>
        </p:blipFill>
        <p:spPr>
          <a:xfrm>
            <a:off x="796778" y="4692547"/>
            <a:ext cx="3411175" cy="299978"/>
          </a:xfrm>
          <a:prstGeom prst="rect">
            <a:avLst/>
          </a:prstGeom>
        </p:spPr>
      </p:pic>
      <p:pic>
        <p:nvPicPr>
          <p:cNvPr id="12" name="Picture 11"/>
          <p:cNvPicPr>
            <a:picLocks noChangeAspect="1"/>
          </p:cNvPicPr>
          <p:nvPr/>
        </p:nvPicPr>
        <p:blipFill>
          <a:blip r:embed="rId10"/>
          <a:stretch>
            <a:fillRect/>
          </a:stretch>
        </p:blipFill>
        <p:spPr>
          <a:xfrm>
            <a:off x="5144878" y="244628"/>
            <a:ext cx="3832909" cy="3748002"/>
          </a:xfrm>
          <a:prstGeom prst="rect">
            <a:avLst/>
          </a:prstGeom>
          <a:ln>
            <a:noFill/>
          </a:ln>
          <a:effectLst>
            <a:outerShdw blurRad="292100" dist="139700" dir="2700000" algn="tl" rotWithShape="0">
              <a:srgbClr val="333333">
                <a:alpha val="65000"/>
              </a:srgbClr>
            </a:outerShdw>
          </a:effectLst>
        </p:spPr>
      </p:pic>
      <p:pic>
        <p:nvPicPr>
          <p:cNvPr id="13" name="Picture 12"/>
          <p:cNvPicPr>
            <a:picLocks noChangeAspect="1"/>
          </p:cNvPicPr>
          <p:nvPr/>
        </p:nvPicPr>
        <p:blipFill>
          <a:blip r:embed="rId11"/>
          <a:stretch>
            <a:fillRect/>
          </a:stretch>
        </p:blipFill>
        <p:spPr>
          <a:xfrm>
            <a:off x="4945461" y="1321094"/>
            <a:ext cx="2076450" cy="342900"/>
          </a:xfrm>
          <a:prstGeom prst="rect">
            <a:avLst/>
          </a:prstGeom>
        </p:spPr>
      </p:pic>
      <p:pic>
        <p:nvPicPr>
          <p:cNvPr id="1026" name="Picture 2" descr="https://upload.wikimedia.org/wikipedia/en/7/74/Dlr_logo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177808" y="2961655"/>
            <a:ext cx="818752" cy="6852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foresight.jrc.ec.europa.eu/images/ec_jrc.gif"/>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1280" y="2643691"/>
            <a:ext cx="1371600" cy="600076"/>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55917" y="4982680"/>
            <a:ext cx="3624352" cy="1875320"/>
            <a:chOff x="433284" y="4992945"/>
            <a:chExt cx="3624352" cy="1875320"/>
          </a:xfrm>
        </p:grpSpPr>
        <p:sp>
          <p:nvSpPr>
            <p:cNvPr id="20" name="Rounded Rectangle 19"/>
            <p:cNvSpPr/>
            <p:nvPr/>
          </p:nvSpPr>
          <p:spPr>
            <a:xfrm>
              <a:off x="496342" y="4992945"/>
              <a:ext cx="3372203" cy="1865056"/>
            </a:xfrm>
            <a:prstGeom prst="round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21" name="Picture 2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57483" y="5156442"/>
              <a:ext cx="2942381" cy="656467"/>
            </a:xfrm>
            <a:prstGeom prst="rect">
              <a:avLst/>
            </a:prstGeom>
          </p:spPr>
        </p:pic>
        <p:pic>
          <p:nvPicPr>
            <p:cNvPr id="22" name="Picture 2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29633" y="5936605"/>
              <a:ext cx="2766032" cy="423448"/>
            </a:xfrm>
            <a:prstGeom prst="rect">
              <a:avLst/>
            </a:prstGeom>
          </p:spPr>
        </p:pic>
        <p:sp>
          <p:nvSpPr>
            <p:cNvPr id="24" name="TextBox 23"/>
            <p:cNvSpPr txBox="1"/>
            <p:nvPr/>
          </p:nvSpPr>
          <p:spPr>
            <a:xfrm>
              <a:off x="433284" y="6345045"/>
              <a:ext cx="3624352" cy="523220"/>
            </a:xfrm>
            <a:prstGeom prst="rect">
              <a:avLst/>
            </a:prstGeom>
            <a:noFill/>
          </p:spPr>
          <p:txBody>
            <a:bodyPr wrap="square" rtlCol="0">
              <a:spAutoFit/>
            </a:bodyPr>
            <a:lstStyle/>
            <a:p>
              <a:pPr algn="ctr"/>
              <a:r>
                <a:rPr lang="en-GB" sz="1400" dirty="0" smtClean="0">
                  <a:solidFill>
                    <a:srgbClr val="000000"/>
                  </a:solidFill>
                </a:rPr>
                <a:t>Andrew Tatem</a:t>
              </a:r>
            </a:p>
            <a:p>
              <a:pPr algn="ctr"/>
              <a:r>
                <a:rPr lang="en-GB" sz="1400" dirty="0" smtClean="0">
                  <a:solidFill>
                    <a:srgbClr val="000000"/>
                  </a:solidFill>
                </a:rPr>
                <a:t>University of Southampton, UK</a:t>
              </a:r>
              <a:endParaRPr lang="en-GB" sz="1400" dirty="0">
                <a:solidFill>
                  <a:srgbClr val="000000"/>
                </a:solidFill>
              </a:endParaRPr>
            </a:p>
          </p:txBody>
        </p:sp>
      </p:grpSp>
    </p:spTree>
    <p:extLst>
      <p:ext uri="{BB962C8B-B14F-4D97-AF65-F5344CB8AC3E}">
        <p14:creationId xmlns:p14="http://schemas.microsoft.com/office/powerpoint/2010/main" val="1440250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1028"/>
                                        </p:tgtEl>
                                        <p:attrNameLst>
                                          <p:attrName>style.visibility</p:attrName>
                                        </p:attrNameLst>
                                      </p:cBhvr>
                                      <p:to>
                                        <p:strVal val="visible"/>
                                      </p:to>
                                    </p:set>
                                    <p:animEffect transition="in" filter="fade">
                                      <p:cBhvr>
                                        <p:cTn id="34" dur="500"/>
                                        <p:tgtEl>
                                          <p:spTgt spid="102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nodeType="withEffect">
                                  <p:stCondLst>
                                    <p:cond delay="0"/>
                                  </p:stCondLst>
                                  <p:childTnLst>
                                    <p:set>
                                      <p:cBhvr>
                                        <p:cTn id="44" dur="1" fill="hold">
                                          <p:stCondLst>
                                            <p:cond delay="0"/>
                                          </p:stCondLst>
                                        </p:cTn>
                                        <p:tgtEl>
                                          <p:spTgt spid="1026"/>
                                        </p:tgtEl>
                                        <p:attrNameLst>
                                          <p:attrName>style.visibility</p:attrName>
                                        </p:attrNameLst>
                                      </p:cBhvr>
                                      <p:to>
                                        <p:strVal val="visible"/>
                                      </p:to>
                                    </p:set>
                                    <p:animEffect transition="in" filter="fade">
                                      <p:cBhvr>
                                        <p:cTn id="4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010" y="137905"/>
            <a:ext cx="8627142" cy="708128"/>
          </a:xfrm>
        </p:spPr>
        <p:txBody>
          <a:bodyPr/>
          <a:lstStyle/>
          <a:p>
            <a:r>
              <a:rPr lang="en-US" b="1" dirty="0">
                <a:solidFill>
                  <a:srgbClr val="1985A7"/>
                </a:solidFill>
                <a:latin typeface="+mj-lt"/>
              </a:rPr>
              <a:t>Increasing Range of Population </a:t>
            </a:r>
            <a:r>
              <a:rPr lang="en-US" b="1" dirty="0" smtClean="0">
                <a:solidFill>
                  <a:srgbClr val="1985A7"/>
                </a:solidFill>
                <a:latin typeface="+mj-lt"/>
              </a:rPr>
              <a:t>and Settlement </a:t>
            </a:r>
            <a:r>
              <a:rPr lang="en-US" b="1" dirty="0">
                <a:solidFill>
                  <a:srgbClr val="1985A7"/>
                </a:solidFill>
                <a:latin typeface="+mj-lt"/>
              </a:rPr>
              <a:t>Products Now Available</a:t>
            </a:r>
          </a:p>
        </p:txBody>
      </p:sp>
      <p:graphicFrame>
        <p:nvGraphicFramePr>
          <p:cNvPr id="4" name="Content Placeholder 5"/>
          <p:cNvGraphicFramePr>
            <a:graphicFrameLocks noGrp="1"/>
          </p:cNvGraphicFramePr>
          <p:nvPr>
            <p:ph idx="1"/>
            <p:extLst>
              <p:ext uri="{D42A27DB-BD31-4B8C-83A1-F6EECF244321}">
                <p14:modId xmlns:p14="http://schemas.microsoft.com/office/powerpoint/2010/main" val="1006456276"/>
              </p:ext>
            </p:extLst>
          </p:nvPr>
        </p:nvGraphicFramePr>
        <p:xfrm>
          <a:off x="404406" y="897290"/>
          <a:ext cx="8325287" cy="4682204"/>
        </p:xfrm>
        <a:graphic>
          <a:graphicData uri="http://schemas.openxmlformats.org/drawingml/2006/table">
            <a:tbl>
              <a:tblPr firstRow="1" firstCol="1" bandRow="1">
                <a:tableStyleId>{46F890A9-2807-4EBB-B81D-B2AA78EC7F39}</a:tableStyleId>
              </a:tblPr>
              <a:tblGrid>
                <a:gridCol w="1516894"/>
                <a:gridCol w="1164130"/>
                <a:gridCol w="1281718"/>
                <a:gridCol w="1305235"/>
                <a:gridCol w="975988"/>
                <a:gridCol w="1187647"/>
                <a:gridCol w="893675"/>
              </a:tblGrid>
              <a:tr h="944722">
                <a:tc>
                  <a:txBody>
                    <a:bodyPr/>
                    <a:lstStyle/>
                    <a:p>
                      <a:r>
                        <a:rPr lang="en-US" sz="1600" b="1" kern="1200" baseline="0" dirty="0" smtClean="0">
                          <a:solidFill>
                            <a:schemeClr val="tx1"/>
                          </a:solidFill>
                          <a:latin typeface="+mn-lt"/>
                          <a:ea typeface="+mn-ea"/>
                          <a:cs typeface="+mn-cs"/>
                        </a:rPr>
                        <a:t>Project</a:t>
                      </a:r>
                    </a:p>
                    <a:p>
                      <a:endParaRPr lang="en-US" sz="1600" b="1" kern="1200" baseline="0" dirty="0">
                        <a:solidFill>
                          <a:schemeClr val="tx1"/>
                        </a:solidFill>
                        <a:latin typeface="+mn-lt"/>
                        <a:ea typeface="+mn-ea"/>
                        <a:cs typeface="+mn-cs"/>
                      </a:endParaRPr>
                    </a:p>
                  </a:txBody>
                  <a:tcPr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r>
                        <a:rPr lang="en-US" sz="1500" dirty="0" smtClean="0">
                          <a:solidFill>
                            <a:schemeClr val="tx1"/>
                          </a:solidFill>
                        </a:rPr>
                        <a:t>Prop. </a:t>
                      </a:r>
                      <a:r>
                        <a:rPr lang="en-US" sz="1500" baseline="0" dirty="0" smtClean="0">
                          <a:solidFill>
                            <a:schemeClr val="tx1"/>
                          </a:solidFill>
                        </a:rPr>
                        <a:t>Allocation</a:t>
                      </a:r>
                      <a:endParaRPr lang="en-US" sz="15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r>
                        <a:rPr lang="en-US" sz="1500" dirty="0" err="1" smtClean="0">
                          <a:solidFill>
                            <a:schemeClr val="tx1"/>
                          </a:solidFill>
                        </a:rPr>
                        <a:t>Dasymetric</a:t>
                      </a:r>
                      <a:endParaRPr lang="en-US" sz="15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r>
                        <a:rPr lang="en-US" sz="1500" dirty="0" smtClean="0">
                          <a:solidFill>
                            <a:schemeClr val="tx1"/>
                          </a:solidFill>
                        </a:rPr>
                        <a:t>Statistical / machine</a:t>
                      </a:r>
                      <a:r>
                        <a:rPr lang="en-US" sz="1500" baseline="0" dirty="0" smtClean="0">
                          <a:solidFill>
                            <a:schemeClr val="tx1"/>
                          </a:solidFill>
                        </a:rPr>
                        <a:t> learning</a:t>
                      </a:r>
                      <a:endParaRPr lang="en-US" sz="15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r>
                        <a:rPr lang="en-US" sz="1500" dirty="0" smtClean="0">
                          <a:solidFill>
                            <a:schemeClr val="tx1"/>
                          </a:solidFill>
                        </a:rPr>
                        <a:t>Time Series</a:t>
                      </a:r>
                      <a:endParaRPr lang="en-US" sz="15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r>
                        <a:rPr lang="en-US" sz="1500" dirty="0" smtClean="0">
                          <a:solidFill>
                            <a:schemeClr val="tx1"/>
                          </a:solidFill>
                        </a:rPr>
                        <a:t>Imagery /</a:t>
                      </a:r>
                      <a:r>
                        <a:rPr lang="en-US" sz="1500" baseline="0" dirty="0" smtClean="0">
                          <a:solidFill>
                            <a:schemeClr val="tx1"/>
                          </a:solidFill>
                        </a:rPr>
                        <a:t> </a:t>
                      </a:r>
                      <a:r>
                        <a:rPr lang="en-US" sz="1500" dirty="0" smtClean="0">
                          <a:solidFill>
                            <a:schemeClr val="tx1"/>
                          </a:solidFill>
                        </a:rPr>
                        <a:t>spectral data</a:t>
                      </a:r>
                      <a:endParaRPr lang="en-US" sz="15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r>
                        <a:rPr lang="en-US" sz="1500" dirty="0" smtClean="0">
                          <a:solidFill>
                            <a:schemeClr val="tx1"/>
                          </a:solidFill>
                        </a:rPr>
                        <a:t>Radar</a:t>
                      </a:r>
                      <a:endParaRPr lang="en-US" sz="15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r>
              <a:tr h="364048">
                <a:tc>
                  <a:txBody>
                    <a:bodyPr/>
                    <a:lstStyle/>
                    <a:p>
                      <a:r>
                        <a:rPr lang="en-US" sz="1600" dirty="0" smtClean="0">
                          <a:solidFill>
                            <a:schemeClr val="tx1"/>
                          </a:solidFill>
                        </a:rPr>
                        <a:t>GPW</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53137">
                <a:tc>
                  <a:txBody>
                    <a:bodyPr/>
                    <a:lstStyle/>
                    <a:p>
                      <a:r>
                        <a:rPr lang="en-US" sz="1600" dirty="0" err="1" smtClean="0">
                          <a:solidFill>
                            <a:schemeClr val="tx1"/>
                          </a:solidFill>
                        </a:rPr>
                        <a:t>Landscan</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15162">
                <a:tc>
                  <a:txBody>
                    <a:bodyPr/>
                    <a:lstStyle/>
                    <a:p>
                      <a:r>
                        <a:rPr lang="en-US" sz="1600" dirty="0" err="1" smtClean="0">
                          <a:solidFill>
                            <a:schemeClr val="tx1"/>
                          </a:solidFill>
                        </a:rPr>
                        <a:t>WorldPop</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ct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Zapf Dingbats"/>
                          <a:ea typeface="+mn-ea"/>
                          <a:cs typeface="+mn-cs"/>
                        </a:rPr>
                        <a:t>✔</a:t>
                      </a:r>
                      <a:endParaRPr lang="en-US"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4048">
                <a:tc>
                  <a:txBody>
                    <a:bodyPr/>
                    <a:lstStyle/>
                    <a:p>
                      <a:r>
                        <a:rPr lang="en-US" sz="1600" dirty="0" smtClean="0">
                          <a:solidFill>
                            <a:schemeClr val="tx1"/>
                          </a:solidFill>
                        </a:rPr>
                        <a:t>Global Human Sett. Layer</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Zapf Dingbats"/>
                          <a:ea typeface="+mn-ea"/>
                          <a:cs typeface="+mn-cs"/>
                        </a:rPr>
                        <a:t>✔</a:t>
                      </a:r>
                      <a:r>
                        <a:rPr lang="en-US" dirty="0" smtClean="0">
                          <a:effectLst/>
                        </a:rPr>
                        <a:t> </a:t>
                      </a:r>
                      <a:endParaRPr lang="en-US"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Zapf Dingbats"/>
                          <a:ea typeface="+mn-ea"/>
                          <a:cs typeface="+mn-cs"/>
                        </a:rPr>
                        <a:t>✔✔</a:t>
                      </a:r>
                      <a:endParaRPr lang="en-US"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4048">
                <a:tc>
                  <a:txBody>
                    <a:bodyPr/>
                    <a:lstStyle/>
                    <a:p>
                      <a:r>
                        <a:rPr lang="en-US" sz="1600" dirty="0" smtClean="0">
                          <a:solidFill>
                            <a:schemeClr val="tx1"/>
                          </a:solidFill>
                        </a:rPr>
                        <a:t>Global Urban Footprint</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ct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Zapf Dingbats"/>
                          <a:ea typeface="+mn-ea"/>
                          <a:cs typeface="+mn-cs"/>
                        </a:rPr>
                        <a:t>✔</a:t>
                      </a:r>
                      <a:r>
                        <a:rPr lang="en-US" dirty="0" smtClean="0">
                          <a:effectLst/>
                        </a:rPr>
                        <a:t> </a:t>
                      </a:r>
                      <a:endParaRPr lang="en-US"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Zapf Dingbats"/>
                          <a:ea typeface="+mn-ea"/>
                          <a:cs typeface="+mn-cs"/>
                        </a:rPr>
                        <a:t>✔</a:t>
                      </a:r>
                      <a:endParaRPr lang="en-US"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4048">
                <a:tc>
                  <a:txBody>
                    <a:bodyPr/>
                    <a:lstStyle/>
                    <a:p>
                      <a:r>
                        <a:rPr lang="en-US" sz="1600" dirty="0" smtClean="0">
                          <a:solidFill>
                            <a:schemeClr val="tx1"/>
                          </a:solidFill>
                        </a:rPr>
                        <a:t>Esri</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ct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4080">
                <a:tc>
                  <a:txBody>
                    <a:bodyPr/>
                    <a:lstStyle/>
                    <a:p>
                      <a:r>
                        <a:rPr lang="en-US" sz="1600" dirty="0" smtClean="0">
                          <a:solidFill>
                            <a:schemeClr val="tx1"/>
                          </a:solidFill>
                        </a:rPr>
                        <a:t>High Res. Human Sett. Layer</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kern="1200" dirty="0" smtClean="0">
                          <a:solidFill>
                            <a:schemeClr val="dk1"/>
                          </a:solidFill>
                          <a:effectLst/>
                          <a:latin typeface="Zapf Dingbats"/>
                          <a:ea typeface="+mn-ea"/>
                          <a:cs typeface="+mn-cs"/>
                        </a:rPr>
                        <a:t>✔</a:t>
                      </a:r>
                      <a:r>
                        <a:rPr lang="en-US" dirty="0" smtClean="0">
                          <a:effectLst/>
                        </a:rPr>
                        <a:t>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Zapf Dingbats"/>
                          <a:ea typeface="+mn-ea"/>
                          <a:cs typeface="+mn-cs"/>
                        </a:rPr>
                        <a:t>✔</a:t>
                      </a:r>
                      <a:endParaRPr lang="en-US" dirty="0" smtClean="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6" name="TextBox 5"/>
          <p:cNvSpPr txBox="1"/>
          <p:nvPr/>
        </p:nvSpPr>
        <p:spPr>
          <a:xfrm>
            <a:off x="1692564" y="5629849"/>
            <a:ext cx="6032421" cy="523220"/>
          </a:xfrm>
          <a:prstGeom prst="rect">
            <a:avLst/>
          </a:prstGeom>
          <a:noFill/>
        </p:spPr>
        <p:txBody>
          <a:bodyPr wrap="none" rtlCol="0">
            <a:spAutoFit/>
          </a:bodyPr>
          <a:lstStyle/>
          <a:p>
            <a:r>
              <a:rPr lang="en-US" sz="1400" dirty="0">
                <a:solidFill>
                  <a:schemeClr val="tx1"/>
                </a:solidFill>
                <a:latin typeface="Zapf Dingbats"/>
              </a:rPr>
              <a:t>✔ </a:t>
            </a:r>
            <a:r>
              <a:rPr lang="en-US" sz="1400" dirty="0">
                <a:solidFill>
                  <a:schemeClr val="tx1"/>
                </a:solidFill>
              </a:rPr>
              <a:t>Fixed in time              </a:t>
            </a:r>
            <a:r>
              <a:rPr lang="en-US" sz="1400" dirty="0">
                <a:solidFill>
                  <a:schemeClr val="tx1"/>
                </a:solidFill>
                <a:latin typeface="Zapf Dingbats"/>
              </a:rPr>
              <a:t>✔✔ </a:t>
            </a:r>
            <a:r>
              <a:rPr lang="en-US" sz="1400" dirty="0">
                <a:solidFill>
                  <a:schemeClr val="tx1"/>
                </a:solidFill>
              </a:rPr>
              <a:t>Time series              </a:t>
            </a:r>
            <a:r>
              <a:rPr lang="en-US" sz="1400" dirty="0">
                <a:solidFill>
                  <a:schemeClr val="tx1"/>
                </a:solidFill>
                <a:latin typeface="Zapf Dingbats"/>
              </a:rPr>
              <a:t>✔X</a:t>
            </a:r>
            <a:r>
              <a:rPr lang="en-US" sz="1400" dirty="0">
                <a:solidFill>
                  <a:schemeClr val="tx1"/>
                </a:solidFill>
              </a:rPr>
              <a:t> Use varies based </a:t>
            </a:r>
            <a:endParaRPr lang="en-US" sz="1400" dirty="0" smtClean="0">
              <a:solidFill>
                <a:schemeClr val="tx1"/>
              </a:solidFill>
            </a:endParaRPr>
          </a:p>
          <a:p>
            <a:r>
              <a:rPr lang="en-US" sz="1400" dirty="0" smtClean="0">
                <a:solidFill>
                  <a:schemeClr val="tx1"/>
                </a:solidFill>
              </a:rPr>
              <a:t>* Exists for some countries, planned for </a:t>
            </a:r>
            <a:r>
              <a:rPr lang="en-US" sz="1400" dirty="0" err="1" smtClean="0">
                <a:solidFill>
                  <a:schemeClr val="tx1"/>
                </a:solidFill>
              </a:rPr>
              <a:t>WorldPop</a:t>
            </a:r>
            <a:r>
              <a:rPr lang="en-US" sz="1400" dirty="0" smtClean="0">
                <a:solidFill>
                  <a:schemeClr val="tx1"/>
                </a:solidFill>
              </a:rPr>
              <a:t> Global</a:t>
            </a:r>
            <a:endParaRPr lang="en-US" sz="1400" dirty="0">
              <a:solidFill>
                <a:schemeClr val="tx1"/>
              </a:solidFill>
            </a:endParaRPr>
          </a:p>
        </p:txBody>
      </p:sp>
    </p:spTree>
    <p:extLst>
      <p:ext uri="{BB962C8B-B14F-4D97-AF65-F5344CB8AC3E}">
        <p14:creationId xmlns:p14="http://schemas.microsoft.com/office/powerpoint/2010/main" val="2857715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Population Characteristics and Poverty</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307238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746" y="925509"/>
            <a:ext cx="7672373" cy="4935893"/>
          </a:xfrm>
          <a:prstGeom prst="rect">
            <a:avLst/>
          </a:prstGeom>
        </p:spPr>
      </p:pic>
      <p:sp>
        <p:nvSpPr>
          <p:cNvPr id="12" name="Title 1"/>
          <p:cNvSpPr>
            <a:spLocks noGrp="1"/>
          </p:cNvSpPr>
          <p:nvPr>
            <p:ph type="title"/>
          </p:nvPr>
        </p:nvSpPr>
        <p:spPr/>
        <p:txBody>
          <a:bodyPr>
            <a:normAutofit/>
          </a:bodyPr>
          <a:lstStyle/>
          <a:p>
            <a:r>
              <a:rPr lang="en-US" b="1" dirty="0" smtClean="0">
                <a:solidFill>
                  <a:srgbClr val="1985A7"/>
                </a:solidFill>
                <a:latin typeface="+mj-lt"/>
              </a:rPr>
              <a:t>Age Structure in GPWv4</a:t>
            </a:r>
          </a:p>
        </p:txBody>
      </p:sp>
    </p:spTree>
    <p:extLst>
      <p:ext uri="{BB962C8B-B14F-4D97-AF65-F5344CB8AC3E}">
        <p14:creationId xmlns:p14="http://schemas.microsoft.com/office/powerpoint/2010/main" val="28580529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470" y="90353"/>
            <a:ext cx="5747908" cy="5129691"/>
          </a:xfrm>
          <a:prstGeom prst="rect">
            <a:avLst/>
          </a:prstGeom>
          <a:ln>
            <a:solidFill>
              <a:schemeClr val="tx1"/>
            </a:solidFill>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70956" y="914401"/>
            <a:ext cx="3646903" cy="3444646"/>
          </a:xfrm>
          <a:prstGeom prst="rect">
            <a:avLst/>
          </a:prstGeom>
          <a:noFill/>
          <a:ln>
            <a:solidFill>
              <a:schemeClr val="tx1"/>
            </a:solidFill>
          </a:ln>
        </p:spPr>
      </p:pic>
      <p:sp>
        <p:nvSpPr>
          <p:cNvPr id="2" name="TextBox 1"/>
          <p:cNvSpPr txBox="1"/>
          <p:nvPr/>
        </p:nvSpPr>
        <p:spPr>
          <a:xfrm>
            <a:off x="882503" y="5380542"/>
            <a:ext cx="7365940" cy="707886"/>
          </a:xfrm>
          <a:prstGeom prst="rect">
            <a:avLst/>
          </a:prstGeom>
          <a:noFill/>
        </p:spPr>
        <p:txBody>
          <a:bodyPr wrap="square" rtlCol="0">
            <a:spAutoFit/>
          </a:bodyPr>
          <a:lstStyle/>
          <a:p>
            <a:r>
              <a:rPr lang="en-US" sz="2000" dirty="0" smtClean="0"/>
              <a:t>There proportion of the population that are adolescents is greater in the south, where literacy rates are also higher in this sub-population</a:t>
            </a:r>
            <a:endParaRPr lang="en-US" sz="2000" dirty="0"/>
          </a:p>
        </p:txBody>
      </p:sp>
    </p:spTree>
    <p:extLst>
      <p:ext uri="{BB962C8B-B14F-4D97-AF65-F5344CB8AC3E}">
        <p14:creationId xmlns:p14="http://schemas.microsoft.com/office/powerpoint/2010/main" val="9604423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406879" y="47744"/>
            <a:ext cx="8407509" cy="877289"/>
          </a:xfrm>
        </p:spPr>
        <p:txBody>
          <a:bodyPr>
            <a:noAutofit/>
          </a:bodyPr>
          <a:lstStyle/>
          <a:p>
            <a:r>
              <a:rPr lang="en-US" sz="2800" dirty="0">
                <a:solidFill>
                  <a:srgbClr val="1985A7"/>
                </a:solidFill>
              </a:rPr>
              <a:t>GPW v4: Sex Ratio Grids </a:t>
            </a:r>
            <a:r>
              <a:rPr lang="en-US" sz="2000" dirty="0">
                <a:solidFill>
                  <a:srgbClr val="1985A7"/>
                </a:solidFill>
              </a:rPr>
              <a:t>(preliminary 2010 estimates)</a:t>
            </a:r>
            <a:endParaRPr lang="en-US" sz="2800" dirty="0">
              <a:solidFill>
                <a:srgbClr val="1985A7"/>
              </a:solidFill>
            </a:endParaRPr>
          </a:p>
        </p:txBody>
      </p:sp>
      <p:sp>
        <p:nvSpPr>
          <p:cNvPr id="2" name="Slide Number Placeholder 1"/>
          <p:cNvSpPr>
            <a:spLocks noGrp="1"/>
          </p:cNvSpPr>
          <p:nvPr>
            <p:ph type="sldNum" sz="quarter" idx="12"/>
          </p:nvPr>
        </p:nvSpPr>
        <p:spPr>
          <a:prstGeom prst="rect">
            <a:avLst/>
          </a:prstGeom>
        </p:spPr>
        <p:txBody>
          <a:bodyPr/>
          <a:lstStyle/>
          <a:p>
            <a:fld id="{96919895-0DFD-4F3A-84E9-923DE5F4D37A}" type="slidenum">
              <a:rPr lang="en-US" smtClean="0">
                <a:solidFill>
                  <a:prstClr val="white"/>
                </a:solidFill>
              </a:rPr>
              <a:pPr/>
              <a:t>15</a:t>
            </a:fld>
            <a:endParaRPr lang="en-US">
              <a:solidFill>
                <a:prstClr val="white"/>
              </a:solidFill>
            </a:endParaRPr>
          </a:p>
        </p:txBody>
      </p:sp>
      <p:pic>
        <p:nvPicPr>
          <p:cNvPr id="4" name="Content Placeholder 3"/>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l="4469" t="3962" r="5077" b="2495"/>
          <a:stretch/>
        </p:blipFill>
        <p:spPr>
          <a:xfrm>
            <a:off x="899910" y="920553"/>
            <a:ext cx="3377382" cy="4520381"/>
          </a:xfrm>
        </p:spPr>
      </p:pic>
      <p:sp>
        <p:nvSpPr>
          <p:cNvPr id="7" name="TextBox 6"/>
          <p:cNvSpPr txBox="1"/>
          <p:nvPr/>
        </p:nvSpPr>
        <p:spPr>
          <a:xfrm>
            <a:off x="2243276" y="967051"/>
            <a:ext cx="814647" cy="415498"/>
          </a:xfrm>
          <a:prstGeom prst="rect">
            <a:avLst/>
          </a:prstGeom>
          <a:noFill/>
        </p:spPr>
        <p:txBody>
          <a:bodyPr wrap="none" rtlCol="0">
            <a:spAutoFit/>
          </a:bodyPr>
          <a:lstStyle/>
          <a:p>
            <a:r>
              <a:rPr lang="en-US" sz="2100" dirty="0">
                <a:solidFill>
                  <a:prstClr val="white"/>
                </a:solidFill>
              </a:rPr>
              <a:t>India</a:t>
            </a:r>
            <a:endParaRPr lang="en-US" sz="750" dirty="0">
              <a:solidFill>
                <a:prstClr val="white"/>
              </a:solidFill>
            </a:endParaRPr>
          </a:p>
        </p:txBody>
      </p:sp>
      <p:grpSp>
        <p:nvGrpSpPr>
          <p:cNvPr id="9" name="Group 8"/>
          <p:cNvGrpSpPr/>
          <p:nvPr/>
        </p:nvGrpSpPr>
        <p:grpSpPr>
          <a:xfrm>
            <a:off x="4853579" y="936757"/>
            <a:ext cx="3404308" cy="4505632"/>
            <a:chOff x="5373888" y="1201994"/>
            <a:chExt cx="3404308" cy="4505632"/>
          </a:xfrm>
        </p:grpSpPr>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5289" t="3666" r="5016" b="2850"/>
            <a:stretch/>
          </p:blipFill>
          <p:spPr>
            <a:xfrm>
              <a:off x="5437686" y="1201994"/>
              <a:ext cx="3340510" cy="4505632"/>
            </a:xfrm>
            <a:prstGeom prst="rect">
              <a:avLst/>
            </a:prstGeom>
          </p:spPr>
        </p:pic>
        <p:sp>
          <p:nvSpPr>
            <p:cNvPr id="8" name="TextBox 7"/>
            <p:cNvSpPr txBox="1"/>
            <p:nvPr/>
          </p:nvSpPr>
          <p:spPr>
            <a:xfrm>
              <a:off x="5373888" y="1918223"/>
              <a:ext cx="1633781" cy="369332"/>
            </a:xfrm>
            <a:prstGeom prst="rect">
              <a:avLst/>
            </a:prstGeom>
            <a:noFill/>
          </p:spPr>
          <p:txBody>
            <a:bodyPr wrap="none" rtlCol="0">
              <a:spAutoFit/>
            </a:bodyPr>
            <a:lstStyle/>
            <a:p>
              <a:r>
                <a:rPr lang="en-US" sz="1800" dirty="0">
                  <a:solidFill>
                    <a:prstClr val="white"/>
                  </a:solidFill>
                  <a:latin typeface="Lucida Sans Unicode"/>
                </a:rPr>
                <a:t>Mozambique</a:t>
              </a:r>
            </a:p>
          </p:txBody>
        </p:sp>
      </p:grpSp>
      <p:sp>
        <p:nvSpPr>
          <p:cNvPr id="10" name="TextBox 9"/>
          <p:cNvSpPr txBox="1"/>
          <p:nvPr/>
        </p:nvSpPr>
        <p:spPr>
          <a:xfrm>
            <a:off x="926430" y="5505129"/>
            <a:ext cx="7331458" cy="769441"/>
          </a:xfrm>
          <a:prstGeom prst="rect">
            <a:avLst/>
          </a:prstGeom>
          <a:noFill/>
        </p:spPr>
        <p:txBody>
          <a:bodyPr wrap="square" rtlCol="0">
            <a:spAutoFit/>
          </a:bodyPr>
          <a:lstStyle/>
          <a:p>
            <a:r>
              <a:rPr lang="en-US" sz="1100" b="0" dirty="0" smtClean="0">
                <a:solidFill>
                  <a:prstClr val="black"/>
                </a:solidFill>
                <a:latin typeface="Lucida Sans Unicode"/>
              </a:rPr>
              <a:t>Source: </a:t>
            </a:r>
            <a:r>
              <a:rPr lang="en-US" sz="1100" b="0" dirty="0" err="1" smtClean="0">
                <a:solidFill>
                  <a:prstClr val="black"/>
                </a:solidFill>
                <a:latin typeface="Lucida Sans Unicode"/>
              </a:rPr>
              <a:t>Doxsey</a:t>
            </a:r>
            <a:r>
              <a:rPr lang="en-US" sz="1100" b="0" dirty="0" smtClean="0">
                <a:solidFill>
                  <a:prstClr val="black"/>
                </a:solidFill>
                <a:latin typeface="Lucida Sans Unicode"/>
              </a:rPr>
              <a:t>-Whitfield, E., S. Adamo and K. MacManus (2015). </a:t>
            </a:r>
            <a:r>
              <a:rPr lang="en-US" sz="1100" b="0" i="1" dirty="0" smtClean="0">
                <a:solidFill>
                  <a:prstClr val="black"/>
                </a:solidFill>
                <a:latin typeface="Lucida Sans Unicode"/>
              </a:rPr>
              <a:t>Gridding </a:t>
            </a:r>
            <a:r>
              <a:rPr lang="en-US" sz="1100" b="0" i="1" dirty="0">
                <a:solidFill>
                  <a:prstClr val="black"/>
                </a:solidFill>
                <a:latin typeface="Lucida Sans Unicode"/>
              </a:rPr>
              <a:t>global male and female populations: </a:t>
            </a:r>
            <a:r>
              <a:rPr lang="en-US" sz="1100" b="0" i="1" dirty="0" smtClean="0">
                <a:solidFill>
                  <a:prstClr val="black"/>
                </a:solidFill>
                <a:latin typeface="Lucida Sans Unicode"/>
              </a:rPr>
              <a:t>New </a:t>
            </a:r>
            <a:r>
              <a:rPr lang="en-US" sz="1100" b="0" i="1" dirty="0">
                <a:solidFill>
                  <a:prstClr val="black"/>
                </a:solidFill>
                <a:latin typeface="Lucida Sans Unicode"/>
              </a:rPr>
              <a:t>data from the </a:t>
            </a:r>
            <a:r>
              <a:rPr lang="en-US" sz="1100" b="0" i="1" dirty="0" smtClean="0">
                <a:solidFill>
                  <a:prstClr val="black"/>
                </a:solidFill>
                <a:latin typeface="Lucida Sans Unicode"/>
              </a:rPr>
              <a:t>Gridded </a:t>
            </a:r>
            <a:r>
              <a:rPr lang="en-US" sz="1100" b="0" i="1" dirty="0">
                <a:solidFill>
                  <a:prstClr val="black"/>
                </a:solidFill>
                <a:latin typeface="Lucida Sans Unicode"/>
              </a:rPr>
              <a:t>Population of the World (GPW</a:t>
            </a:r>
            <a:r>
              <a:rPr lang="en-US" sz="1100" b="0" i="1" dirty="0" smtClean="0">
                <a:solidFill>
                  <a:prstClr val="black"/>
                </a:solidFill>
                <a:latin typeface="Lucida Sans Unicode"/>
              </a:rPr>
              <a:t>)</a:t>
            </a:r>
            <a:r>
              <a:rPr lang="en-US" sz="1100" b="0" dirty="0" smtClean="0">
                <a:solidFill>
                  <a:prstClr val="black"/>
                </a:solidFill>
                <a:latin typeface="Lucida Sans Unicode"/>
              </a:rPr>
              <a:t>. European Forum for Geography and Statistics (EFGS), </a:t>
            </a:r>
            <a:r>
              <a:rPr lang="en-US" sz="1100" b="0" dirty="0">
                <a:solidFill>
                  <a:prstClr val="black"/>
                </a:solidFill>
                <a:latin typeface="Lucida Sans Unicode"/>
              </a:rPr>
              <a:t>Vienna </a:t>
            </a:r>
            <a:r>
              <a:rPr lang="en-US" sz="1100" b="0" dirty="0" smtClean="0">
                <a:solidFill>
                  <a:prstClr val="black"/>
                </a:solidFill>
                <a:latin typeface="Lucida Sans Unicode"/>
              </a:rPr>
              <a:t>conference.</a:t>
            </a:r>
            <a:endParaRPr lang="en-US" sz="1100" b="0" dirty="0">
              <a:solidFill>
                <a:prstClr val="black"/>
              </a:solidFill>
              <a:latin typeface="Lucida Sans Unicode"/>
            </a:endParaRPr>
          </a:p>
          <a:p>
            <a:endParaRPr lang="en-US" sz="1100" b="0" dirty="0">
              <a:solidFill>
                <a:prstClr val="black"/>
              </a:solidFill>
              <a:latin typeface="Lucida Sans Unicode"/>
            </a:endParaRPr>
          </a:p>
        </p:txBody>
      </p:sp>
    </p:spTree>
    <p:extLst>
      <p:ext uri="{BB962C8B-B14F-4D97-AF65-F5344CB8AC3E}">
        <p14:creationId xmlns:p14="http://schemas.microsoft.com/office/powerpoint/2010/main" val="19550492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EC8359F-3828-4A88-AE95-BBFCC8EDBD52}" type="slidenum">
              <a:rPr lang="en-US" smtClean="0"/>
              <a:pPr>
                <a:defRPr/>
              </a:pPr>
              <a:t>16</a:t>
            </a:fld>
            <a:endParaRPr lang="en-US"/>
          </a:p>
        </p:txBody>
      </p:sp>
      <p:sp>
        <p:nvSpPr>
          <p:cNvPr id="3" name="Title 1"/>
          <p:cNvSpPr txBox="1">
            <a:spLocks/>
          </p:cNvSpPr>
          <p:nvPr/>
        </p:nvSpPr>
        <p:spPr>
          <a:xfrm>
            <a:off x="202019" y="85061"/>
            <a:ext cx="7886700" cy="882502"/>
          </a:xfrm>
          <a:prstGeom prst="rect">
            <a:avLst/>
          </a:prstGeom>
        </p:spPr>
        <p:txBody>
          <a:bodyPr>
            <a:normAutofit fontScale="90000" lnSpcReduction="20000"/>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a:lstStyle>
          <a:p>
            <a:r>
              <a:rPr lang="en-US" sz="3600" smtClean="0"/>
              <a:t>Small area estimate data on poverty for 26 countries (circa 2000-2005)</a:t>
            </a:r>
            <a:endParaRPr lang="en-US" sz="3600" dirty="0"/>
          </a:p>
        </p:txBody>
      </p:sp>
      <p:sp>
        <p:nvSpPr>
          <p:cNvPr id="4" name="Content Placeholder 2"/>
          <p:cNvSpPr txBox="1">
            <a:spLocks/>
          </p:cNvSpPr>
          <p:nvPr/>
        </p:nvSpPr>
        <p:spPr>
          <a:xfrm>
            <a:off x="202019" y="967563"/>
            <a:ext cx="4312831" cy="5564318"/>
          </a:xfrm>
          <a:prstGeom prst="rect">
            <a:avLst/>
          </a:prstGeom>
        </p:spPr>
        <p:txBody>
          <a:bodyPr>
            <a:normAutofit/>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685800" lvl="2" indent="0">
              <a:spcBef>
                <a:spcPts val="0"/>
              </a:spcBef>
              <a:buFont typeface="Wingdings 2" pitchFamily="18" charset="2"/>
              <a:buNone/>
            </a:pPr>
            <a:r>
              <a:rPr lang="en-US" b="0" smtClean="0"/>
              <a:t>The small area estimates were developed by the World Bank and country partners</a:t>
            </a:r>
          </a:p>
          <a:p>
            <a:pPr lvl="1">
              <a:spcBef>
                <a:spcPts val="0"/>
              </a:spcBef>
            </a:pPr>
            <a:endParaRPr lang="en-US" b="0" smtClean="0"/>
          </a:p>
          <a:p>
            <a:pPr marL="0" indent="0">
              <a:spcBef>
                <a:spcPts val="0"/>
              </a:spcBef>
              <a:buFont typeface="Wingdings 3" pitchFamily="18" charset="2"/>
              <a:buNone/>
            </a:pPr>
            <a:endParaRPr lang="en-US" b="0" smtClean="0">
              <a:hlinkClick r:id="rId2"/>
            </a:endParaRPr>
          </a:p>
          <a:p>
            <a:pPr marL="0" indent="0">
              <a:buFont typeface="Wingdings 3" pitchFamily="18" charset="2"/>
              <a:buNone/>
            </a:pPr>
            <a:endParaRPr lang="en-US" b="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5791" y="955059"/>
            <a:ext cx="4433778" cy="5739810"/>
          </a:xfrm>
          <a:prstGeom prst="rect">
            <a:avLst/>
          </a:prstGeom>
        </p:spPr>
      </p:pic>
      <p:pic>
        <p:nvPicPr>
          <p:cNvPr id="6" name="Picture 2" descr="http://sedac.ciesin.columbia.edu/downloads/maps/povmap/povmap-small-area-estimates-poverty-inequality/BOL_ADM3_povertydensit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6" y="947319"/>
            <a:ext cx="4447972" cy="5758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1194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EC8359F-3828-4A88-AE95-BBFCC8EDBD52}" type="slidenum">
              <a:rPr lang="en-US" smtClean="0"/>
              <a:pPr>
                <a:defRPr/>
              </a:pPr>
              <a:t>17</a:t>
            </a:fld>
            <a:endParaRPr lang="en-US"/>
          </a:p>
        </p:txBody>
      </p:sp>
      <p:pic>
        <p:nvPicPr>
          <p:cNvPr id="3" name="Picture 2"/>
          <p:cNvPicPr/>
          <p:nvPr/>
        </p:nvPicPr>
        <p:blipFill rotWithShape="1">
          <a:blip r:embed="rId2"/>
          <a:srcRect l="1828" t="2365" r="1567" b="2663"/>
          <a:stretch/>
        </p:blipFill>
        <p:spPr bwMode="auto">
          <a:xfrm>
            <a:off x="4572000" y="3499746"/>
            <a:ext cx="4486940" cy="3274824"/>
          </a:xfrm>
          <a:prstGeom prst="rect">
            <a:avLst/>
          </a:prstGeom>
          <a:ln w="3175" cap="sq" cmpd="sng" algn="ctr">
            <a:solidFill>
              <a:sysClr val="windowText" lastClr="000000"/>
            </a:solidFill>
            <a:prstDash val="solid"/>
            <a:miter lim="800000"/>
            <a:headEnd type="none" w="med" len="med"/>
            <a:tailEnd type="none" w="med" len="med"/>
          </a:ln>
          <a:effectLst>
            <a:outerShdw blurRad="50800" dist="38100" dir="2700000" sx="1000" sy="1000" algn="tl" rotWithShape="0">
              <a:srgbClr val="000000"/>
            </a:outerShdw>
          </a:effectLst>
          <a:extLst>
            <a:ext uri="{53640926-AAD7-44D8-BBD7-CCE9431645EC}">
              <a14:shadowObscured xmlns:a14="http://schemas.microsoft.com/office/drawing/2010/main"/>
            </a:ext>
          </a:extLst>
        </p:spPr>
      </p:pic>
      <p:pic>
        <p:nvPicPr>
          <p:cNvPr id="4" name="Picture 3"/>
          <p:cNvPicPr/>
          <p:nvPr/>
        </p:nvPicPr>
        <p:blipFill rotWithShape="1">
          <a:blip r:embed="rId3">
            <a:extLst>
              <a:ext uri="{28A0092B-C50C-407E-A947-70E740481C1C}">
                <a14:useLocalDpi xmlns:a14="http://schemas.microsoft.com/office/drawing/2010/main" val="0"/>
              </a:ext>
            </a:extLst>
          </a:blip>
          <a:srcRect l="2036" t="2964" r="1527" b="3171"/>
          <a:stretch/>
        </p:blipFill>
        <p:spPr bwMode="auto">
          <a:xfrm>
            <a:off x="4572000" y="154176"/>
            <a:ext cx="4486940" cy="3274824"/>
          </a:xfrm>
          <a:prstGeom prst="rect">
            <a:avLst/>
          </a:prstGeom>
          <a:noFill/>
          <a:ln>
            <a:solidFill>
              <a:schemeClr val="tx1"/>
            </a:solidFill>
          </a:ln>
          <a:extLst>
            <a:ext uri="{53640926-AAD7-44D8-BBD7-CCE9431645EC}">
              <a14:shadowObscured xmlns:a14="http://schemas.microsoft.com/office/drawing/2010/main"/>
            </a:ext>
          </a:extLst>
        </p:spPr>
      </p:pic>
      <p:sp>
        <p:nvSpPr>
          <p:cNvPr id="5" name="Title 5"/>
          <p:cNvSpPr txBox="1">
            <a:spLocks/>
          </p:cNvSpPr>
          <p:nvPr/>
        </p:nvSpPr>
        <p:spPr>
          <a:xfrm>
            <a:off x="267144" y="83430"/>
            <a:ext cx="7886700" cy="838235"/>
          </a:xfrm>
          <a:prstGeom prst="rect">
            <a:avLst/>
          </a:prstGeom>
        </p:spPr>
        <p:txBody>
          <a:bodyPr>
            <a:normAutofit/>
          </a:bodyPr>
          <a:lst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a:lstStyle>
          <a:p>
            <a:r>
              <a:rPr lang="en-US" sz="3600" smtClean="0"/>
              <a:t>Global data</a:t>
            </a:r>
            <a:endParaRPr lang="en-US" sz="3600" dirty="0"/>
          </a:p>
        </p:txBody>
      </p:sp>
      <p:sp>
        <p:nvSpPr>
          <p:cNvPr id="6" name="Content Placeholder 6"/>
          <p:cNvSpPr txBox="1">
            <a:spLocks/>
          </p:cNvSpPr>
          <p:nvPr/>
        </p:nvSpPr>
        <p:spPr>
          <a:xfrm>
            <a:off x="267144" y="1057923"/>
            <a:ext cx="3886200" cy="5587426"/>
          </a:xfrm>
          <a:prstGeom prst="rect">
            <a:avLst/>
          </a:prstGeom>
        </p:spPr>
        <p:txBody>
          <a:bodyPr>
            <a:normAutofit fontScale="62500" lnSpcReduction="20000"/>
          </a:bodyPr>
          <a:lst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nSpc>
                <a:spcPct val="120000"/>
              </a:lnSpc>
              <a:spcBef>
                <a:spcPts val="0"/>
              </a:spcBef>
            </a:pPr>
            <a:r>
              <a:rPr lang="en-US" b="0" smtClean="0"/>
              <a:t>Global map of infant mortality rates (a measure of extreme poverty), and </a:t>
            </a:r>
          </a:p>
          <a:p>
            <a:pPr>
              <a:lnSpc>
                <a:spcPct val="120000"/>
              </a:lnSpc>
              <a:spcBef>
                <a:spcPts val="0"/>
              </a:spcBef>
            </a:pPr>
            <a:endParaRPr lang="en-US" b="0" smtClean="0"/>
          </a:p>
          <a:p>
            <a:pPr>
              <a:lnSpc>
                <a:spcPct val="120000"/>
              </a:lnSpc>
              <a:spcBef>
                <a:spcPts val="0"/>
              </a:spcBef>
            </a:pPr>
            <a:r>
              <a:rPr lang="en-US" b="0" smtClean="0"/>
              <a:t>Global map of the percentage of children underweight </a:t>
            </a:r>
          </a:p>
          <a:p>
            <a:pPr>
              <a:lnSpc>
                <a:spcPct val="120000"/>
              </a:lnSpc>
              <a:spcBef>
                <a:spcPts val="0"/>
              </a:spcBef>
            </a:pPr>
            <a:endParaRPr lang="en-US" b="0" smtClean="0"/>
          </a:p>
          <a:p>
            <a:pPr>
              <a:lnSpc>
                <a:spcPct val="120000"/>
              </a:lnSpc>
              <a:spcBef>
                <a:spcPts val="0"/>
              </a:spcBef>
            </a:pPr>
            <a:r>
              <a:rPr lang="en-US" b="0" smtClean="0"/>
              <a:t>The two data sets were developed by CIESIN based on statistically representative subnational regions of varying sizes from Demographic and Health Surveys (DHS), Multiple Indicator Cluster Surveys (MICS), vital statistics and other country sources.</a:t>
            </a:r>
          </a:p>
          <a:p>
            <a:pPr>
              <a:lnSpc>
                <a:spcPct val="120000"/>
              </a:lnSpc>
              <a:spcBef>
                <a:spcPts val="0"/>
              </a:spcBef>
            </a:pPr>
            <a:endParaRPr lang="en-US" b="0" smtClean="0"/>
          </a:p>
          <a:p>
            <a:pPr>
              <a:lnSpc>
                <a:spcPct val="120000"/>
              </a:lnSpc>
              <a:spcBef>
                <a:spcPts val="0"/>
              </a:spcBef>
            </a:pPr>
            <a:r>
              <a:rPr lang="en-US" b="0" smtClean="0"/>
              <a:t>An update of the infant mortality rate grid for circa 2015 is in preparation. </a:t>
            </a:r>
            <a:endParaRPr lang="en-US" b="0" dirty="0"/>
          </a:p>
        </p:txBody>
      </p:sp>
    </p:spTree>
    <p:extLst>
      <p:ext uri="{BB962C8B-B14F-4D97-AF65-F5344CB8AC3E}">
        <p14:creationId xmlns:p14="http://schemas.microsoft.com/office/powerpoint/2010/main" val="1497258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4800" y="76200"/>
            <a:ext cx="4876800" cy="762000"/>
          </a:xfrm>
        </p:spPr>
        <p:txBody>
          <a:bodyPr>
            <a:noAutofit/>
          </a:bodyPr>
          <a:lstStyle/>
          <a:p>
            <a:r>
              <a:rPr lang="en-US" dirty="0" smtClean="0"/>
              <a:t>From clusters to surfaces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108" y="76200"/>
            <a:ext cx="3413292" cy="2922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886200" y="1187885"/>
            <a:ext cx="5029200" cy="1077218"/>
          </a:xfrm>
          <a:prstGeom prst="rect">
            <a:avLst/>
          </a:prstGeom>
        </p:spPr>
        <p:txBody>
          <a:bodyPr wrap="square">
            <a:spAutoFit/>
          </a:bodyPr>
          <a:lstStyle/>
          <a:p>
            <a:r>
              <a:rPr lang="en-US" sz="1600" dirty="0" smtClean="0"/>
              <a:t>Indicators </a:t>
            </a:r>
            <a:r>
              <a:rPr lang="en-US" sz="1600" dirty="0"/>
              <a:t>derived from Demographic and Health Survey (DHS) cluster-level data: household wealth, child stunting, and education level of the mother. </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722813"/>
            <a:ext cx="8001000" cy="3058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127500" y="2409895"/>
            <a:ext cx="4787900" cy="1169551"/>
          </a:xfrm>
          <a:prstGeom prst="rect">
            <a:avLst/>
          </a:prstGeom>
        </p:spPr>
        <p:txBody>
          <a:bodyPr wrap="square">
            <a:spAutoFit/>
          </a:bodyPr>
          <a:lstStyle/>
          <a:p>
            <a:pPr lvl="0"/>
            <a:r>
              <a:rPr lang="en-US" sz="1400" b="0" dirty="0">
                <a:solidFill>
                  <a:prstClr val="black"/>
                </a:solidFill>
              </a:rPr>
              <a:t>To create a surface from the cluster points, we followed the proceeding steps. We created 30 arc-second (0.00833 degrees; ~1km) </a:t>
            </a:r>
            <a:r>
              <a:rPr lang="en-US" sz="1400" b="0" i="1" dirty="0">
                <a:solidFill>
                  <a:prstClr val="black"/>
                </a:solidFill>
              </a:rPr>
              <a:t>prediction </a:t>
            </a:r>
            <a:r>
              <a:rPr lang="en-US" sz="1400" b="0" dirty="0">
                <a:solidFill>
                  <a:prstClr val="black"/>
                </a:solidFill>
              </a:rPr>
              <a:t>and </a:t>
            </a:r>
            <a:r>
              <a:rPr lang="en-US" sz="1400" b="0" i="1" dirty="0">
                <a:solidFill>
                  <a:prstClr val="black"/>
                </a:solidFill>
              </a:rPr>
              <a:t>prediction standard error </a:t>
            </a:r>
            <a:r>
              <a:rPr lang="en-US" sz="1400" b="0" dirty="0">
                <a:solidFill>
                  <a:prstClr val="black"/>
                </a:solidFill>
              </a:rPr>
              <a:t>surfaces from the cluster point data using ArcGIS’s Empirical Bayesian Kriging tool. </a:t>
            </a:r>
            <a:endParaRPr lang="en-US" b="0" dirty="0">
              <a:solidFill>
                <a:prstClr val="black"/>
              </a:solidFill>
            </a:endParaRPr>
          </a:p>
        </p:txBody>
      </p:sp>
      <p:sp>
        <p:nvSpPr>
          <p:cNvPr id="7" name="TextBox 6"/>
          <p:cNvSpPr txBox="1"/>
          <p:nvPr/>
        </p:nvSpPr>
        <p:spPr>
          <a:xfrm>
            <a:off x="0" y="2964359"/>
            <a:ext cx="4203700" cy="769441"/>
          </a:xfrm>
          <a:prstGeom prst="rect">
            <a:avLst/>
          </a:prstGeom>
          <a:noFill/>
        </p:spPr>
        <p:txBody>
          <a:bodyPr wrap="square" rtlCol="0">
            <a:spAutoFit/>
          </a:bodyPr>
          <a:lstStyle/>
          <a:p>
            <a:r>
              <a:rPr lang="en-US" sz="1100" dirty="0" smtClean="0"/>
              <a:t>Source: </a:t>
            </a:r>
            <a:r>
              <a:rPr lang="en-US" sz="1100" dirty="0" err="1"/>
              <a:t>Jankowska</a:t>
            </a:r>
            <a:r>
              <a:rPr lang="en-US" sz="1100" dirty="0"/>
              <a:t>, M., D. Lopez-Carr, C. Funk, G.J. </a:t>
            </a:r>
            <a:r>
              <a:rPr lang="en-US" sz="1100" dirty="0" err="1"/>
              <a:t>Husak</a:t>
            </a:r>
            <a:r>
              <a:rPr lang="en-US" sz="1100" dirty="0"/>
              <a:t>, Z.A. Chafe. (2012). Climate change and human health: Spatial modeling of water availability, malnutrition, and livelihoods in Mali, Africa. </a:t>
            </a:r>
            <a:r>
              <a:rPr lang="en-US" sz="1100" i="1" dirty="0"/>
              <a:t>Applied Geography</a:t>
            </a:r>
            <a:r>
              <a:rPr lang="en-US" sz="1100" dirty="0"/>
              <a:t>, 33:4-15. </a:t>
            </a:r>
          </a:p>
        </p:txBody>
      </p:sp>
      <p:sp>
        <p:nvSpPr>
          <p:cNvPr id="3" name="TextBox 2"/>
          <p:cNvSpPr txBox="1"/>
          <p:nvPr/>
        </p:nvSpPr>
        <p:spPr>
          <a:xfrm>
            <a:off x="533400" y="3733800"/>
            <a:ext cx="3276600" cy="369332"/>
          </a:xfrm>
          <a:prstGeom prst="rect">
            <a:avLst/>
          </a:prstGeom>
          <a:solidFill>
            <a:schemeClr val="bg1"/>
          </a:solidFill>
        </p:spPr>
        <p:txBody>
          <a:bodyPr wrap="square" rtlCol="0">
            <a:spAutoFit/>
          </a:bodyPr>
          <a:lstStyle/>
          <a:p>
            <a:r>
              <a:rPr lang="en-US" dirty="0" smtClean="0"/>
              <a:t>Maps of Child Stunting</a:t>
            </a:r>
            <a:endParaRPr lang="en-US" dirty="0"/>
          </a:p>
        </p:txBody>
      </p:sp>
    </p:spTree>
    <p:extLst>
      <p:ext uri="{BB962C8B-B14F-4D97-AF65-F5344CB8AC3E}">
        <p14:creationId xmlns:p14="http://schemas.microsoft.com/office/powerpoint/2010/main" val="4729529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Where to from here?</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813585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4"/>
          <p:cNvSpPr>
            <a:spLocks noGrp="1"/>
          </p:cNvSpPr>
          <p:nvPr>
            <p:ph type="sldNum" sz="quarter" idx="4294967295"/>
          </p:nvPr>
        </p:nvSpPr>
        <p:spPr bwMode="auto">
          <a:xfrm>
            <a:off x="7239000" y="6400800"/>
            <a:ext cx="19050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fld id="{0C8D3AF2-8114-4224-9E88-9AF887290AA6}" type="slidenum">
              <a:rPr lang="en-US" smtClean="0"/>
              <a:pPr/>
              <a:t>2</a:t>
            </a:fld>
            <a:endParaRPr lang="en-US" smtClean="0"/>
          </a:p>
        </p:txBody>
      </p:sp>
      <p:sp>
        <p:nvSpPr>
          <p:cNvPr id="7171" name="Rectangle 2"/>
          <p:cNvSpPr>
            <a:spLocks noGrp="1" noChangeArrowheads="1"/>
          </p:cNvSpPr>
          <p:nvPr>
            <p:ph type="title"/>
          </p:nvPr>
        </p:nvSpPr>
        <p:spPr>
          <a:xfrm>
            <a:off x="237994" y="268287"/>
            <a:ext cx="7140705" cy="417513"/>
          </a:xfrm>
        </p:spPr>
        <p:txBody>
          <a:bodyPr>
            <a:noAutofit/>
          </a:bodyPr>
          <a:lstStyle/>
          <a:p>
            <a:r>
              <a:rPr lang="en-US" sz="3200" b="1" dirty="0" smtClean="0">
                <a:latin typeface="Arial" pitchFamily="34" charset="0"/>
              </a:rPr>
              <a:t>What is SEDAC?</a:t>
            </a:r>
          </a:p>
        </p:txBody>
      </p:sp>
      <p:pic>
        <p:nvPicPr>
          <p:cNvPr id="7173" name="Picture 5"/>
          <p:cNvPicPr>
            <a:picLocks noChangeAspect="1" noChangeArrowheads="1"/>
          </p:cNvPicPr>
          <p:nvPr/>
        </p:nvPicPr>
        <p:blipFill>
          <a:blip r:embed="rId3" cstate="print"/>
          <a:srcRect/>
          <a:stretch>
            <a:fillRect/>
          </a:stretch>
        </p:blipFill>
        <p:spPr bwMode="auto">
          <a:xfrm>
            <a:off x="8077200" y="152400"/>
            <a:ext cx="733425" cy="785813"/>
          </a:xfrm>
          <a:prstGeom prst="rect">
            <a:avLst/>
          </a:prstGeom>
          <a:noFill/>
          <a:ln w="9525">
            <a:noFill/>
            <a:miter lim="800000"/>
            <a:headEnd/>
            <a:tailEnd/>
          </a:ln>
        </p:spPr>
      </p:pic>
      <p:pic>
        <p:nvPicPr>
          <p:cNvPr id="7177" name="Picture 16"/>
          <p:cNvPicPr>
            <a:picLocks noChangeAspect="1" noChangeArrowheads="1"/>
          </p:cNvPicPr>
          <p:nvPr/>
        </p:nvPicPr>
        <p:blipFill>
          <a:blip r:embed="rId4" cstate="print"/>
          <a:srcRect/>
          <a:stretch>
            <a:fillRect/>
          </a:stretch>
        </p:blipFill>
        <p:spPr bwMode="auto">
          <a:xfrm>
            <a:off x="7010400" y="152400"/>
            <a:ext cx="895350" cy="785813"/>
          </a:xfrm>
          <a:prstGeom prst="rect">
            <a:avLst/>
          </a:prstGeom>
          <a:noFill/>
          <a:ln w="9525">
            <a:noFill/>
            <a:miter lim="800000"/>
            <a:headEnd/>
            <a:tailEnd/>
          </a:ln>
        </p:spPr>
      </p:pic>
      <p:sp>
        <p:nvSpPr>
          <p:cNvPr id="9" name="Rectangle 3"/>
          <p:cNvSpPr txBox="1">
            <a:spLocks noChangeArrowheads="1"/>
          </p:cNvSpPr>
          <p:nvPr/>
        </p:nvSpPr>
        <p:spPr>
          <a:xfrm>
            <a:off x="4311650" y="1139534"/>
            <a:ext cx="4756150" cy="2793640"/>
          </a:xfrm>
          <a:prstGeom prst="rect">
            <a:avLst/>
          </a:prstGeom>
          <a:solidFill>
            <a:srgbClr val="AA955A"/>
          </a:solidFill>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4625" indent="-174625">
              <a:buClr>
                <a:schemeClr val="hlink"/>
              </a:buClr>
            </a:pPr>
            <a:r>
              <a:rPr lang="en-US" altLang="en-US" sz="1800" dirty="0" smtClean="0">
                <a:latin typeface="Arial" panose="020B0604020202020204" pitchFamily="34" charset="0"/>
                <a:cs typeface="Arial" panose="020B0604020202020204" pitchFamily="34" charset="0"/>
              </a:rPr>
              <a:t>SEDAC data provide the ground level context for NASA’s remote sensing data</a:t>
            </a:r>
          </a:p>
          <a:p>
            <a:pPr marL="174625" indent="-174625">
              <a:buClr>
                <a:schemeClr val="hlink"/>
              </a:buClr>
            </a:pPr>
            <a:r>
              <a:rPr lang="en-US" altLang="en-US" sz="1800" dirty="0" smtClean="0">
                <a:latin typeface="Arial" panose="020B0604020202020204" pitchFamily="34" charset="0"/>
                <a:cs typeface="Arial" panose="020B0604020202020204" pitchFamily="34" charset="0"/>
              </a:rPr>
              <a:t>Focus on environmental change research and sustainable development</a:t>
            </a:r>
          </a:p>
          <a:p>
            <a:pPr marL="174625" indent="-174625">
              <a:buClr>
                <a:schemeClr val="hlink"/>
              </a:buClr>
            </a:pPr>
            <a:r>
              <a:rPr lang="en-US" altLang="en-US" sz="1800" dirty="0" smtClean="0">
                <a:latin typeface="Arial" panose="020B0604020202020204" pitchFamily="34" charset="0"/>
                <a:cs typeface="Arial" panose="020B0604020202020204" pitchFamily="34" charset="0"/>
              </a:rPr>
              <a:t>Big emphasis on </a:t>
            </a:r>
            <a:r>
              <a:rPr lang="en-US" altLang="en-US" sz="1800" dirty="0" smtClean="0">
                <a:solidFill>
                  <a:srgbClr val="FF0000"/>
                </a:solidFill>
                <a:latin typeface="Arial" panose="020B0604020202020204" pitchFamily="34" charset="0"/>
                <a:cs typeface="Arial" panose="020B0604020202020204" pitchFamily="34" charset="0"/>
              </a:rPr>
              <a:t>data integration</a:t>
            </a:r>
          </a:p>
          <a:p>
            <a:pPr marL="174625" indent="-174625">
              <a:buClr>
                <a:schemeClr val="hlink"/>
              </a:buClr>
            </a:pPr>
            <a:r>
              <a:rPr lang="en-US" altLang="en-US" sz="1800" dirty="0" smtClean="0">
                <a:latin typeface="Arial" panose="020B0604020202020204" pitchFamily="34" charset="0"/>
                <a:cs typeface="Arial" panose="020B0604020202020204" pitchFamily="34" charset="0"/>
              </a:rPr>
              <a:t>Direct support to scientists, applied and operational users, decision makers, and policy communities</a:t>
            </a:r>
          </a:p>
          <a:p>
            <a:pPr marL="174625" indent="-174625">
              <a:buClr>
                <a:schemeClr val="hlink"/>
              </a:buClr>
            </a:pPr>
            <a:r>
              <a:rPr lang="en-US" altLang="en-US" sz="1800" dirty="0" smtClean="0">
                <a:latin typeface="Arial" panose="020B0604020202020204" pitchFamily="34" charset="0"/>
                <a:cs typeface="Arial" panose="020B0604020202020204" pitchFamily="34" charset="0"/>
              </a:rPr>
              <a:t>Strong links to geospatial data community</a:t>
            </a:r>
          </a:p>
        </p:txBody>
      </p:sp>
      <p:pic>
        <p:nvPicPr>
          <p:cNvPr id="10" name="Picture 7"/>
          <p:cNvPicPr>
            <a:picLocks noChangeAspect="1" noChangeArrowheads="1"/>
          </p:cNvPicPr>
          <p:nvPr/>
        </p:nvPicPr>
        <p:blipFill>
          <a:blip r:embed="rId5"/>
          <a:srcRect l="6657" t="13199" r="7500" b="13179"/>
          <a:stretch>
            <a:fillRect/>
          </a:stretch>
        </p:blipFill>
        <p:spPr bwMode="auto">
          <a:xfrm>
            <a:off x="6234113" y="4265613"/>
            <a:ext cx="2619375" cy="2443162"/>
          </a:xfrm>
          <a:prstGeom prst="rect">
            <a:avLst/>
          </a:prstGeom>
          <a:ln>
            <a:noFill/>
          </a:ln>
          <a:effectLst>
            <a:outerShdw blurRad="292100" dist="139700" dir="2700000" algn="tl" rotWithShape="0">
              <a:srgbClr val="333333">
                <a:alpha val="65000"/>
              </a:srgbClr>
            </a:outerShdw>
          </a:effectLst>
        </p:spPr>
      </p:pic>
      <p:pic>
        <p:nvPicPr>
          <p:cNvPr id="1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187" y="1088994"/>
            <a:ext cx="4183287" cy="34290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7995" y="4008517"/>
            <a:ext cx="3549629" cy="26904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06631" y="3888217"/>
            <a:ext cx="1915220" cy="25306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0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64504"/>
            <a:ext cx="8229600" cy="5042596"/>
          </a:xfrm>
        </p:spPr>
        <p:txBody>
          <a:bodyPr/>
          <a:lstStyle/>
          <a:p>
            <a:r>
              <a:rPr lang="en-US" dirty="0" smtClean="0"/>
              <a:t>POPGRID initiative</a:t>
            </a:r>
          </a:p>
          <a:p>
            <a:pPr lvl="1"/>
            <a:r>
              <a:rPr lang="en-US" dirty="0" smtClean="0"/>
              <a:t>Umbrella for the main players in pop and settlement mapping</a:t>
            </a:r>
          </a:p>
          <a:p>
            <a:pPr lvl="1"/>
            <a:r>
              <a:rPr lang="en-US" dirty="0" smtClean="0"/>
              <a:t>Open to interested parties</a:t>
            </a:r>
          </a:p>
          <a:p>
            <a:r>
              <a:rPr lang="en-US" dirty="0" smtClean="0"/>
              <a:t>POPGRID Data Collaborative (BMGF)</a:t>
            </a:r>
          </a:p>
          <a:p>
            <a:pPr lvl="1"/>
            <a:r>
              <a:rPr lang="en-US" dirty="0" smtClean="0"/>
              <a:t>Goal: formalize </a:t>
            </a:r>
            <a:r>
              <a:rPr lang="en-US" dirty="0"/>
              <a:t>and expand the community of data providers, users, and sponsors concerned with georeferenced data on human settlements, infrastructure, and population, </a:t>
            </a:r>
            <a:r>
              <a:rPr lang="en-US" b="1" dirty="0"/>
              <a:t>catalyzing cooperation in producing and harmonizing high quality data products</a:t>
            </a:r>
            <a:r>
              <a:rPr lang="en-US" dirty="0"/>
              <a:t> and services needed by a range of scientific and applied users, </a:t>
            </a:r>
            <a:r>
              <a:rPr lang="en-US" b="1" dirty="0"/>
              <a:t>improving data timeliness, consistency, and utility</a:t>
            </a:r>
            <a:r>
              <a:rPr lang="en-US" dirty="0"/>
              <a:t>, </a:t>
            </a:r>
            <a:r>
              <a:rPr lang="en-US" b="1" dirty="0"/>
              <a:t>supporting use and interpretation</a:t>
            </a:r>
            <a:r>
              <a:rPr lang="en-US" dirty="0"/>
              <a:t>, reducing duplication and user confusion, and encouraging </a:t>
            </a:r>
            <a:r>
              <a:rPr lang="en-US" dirty="0" smtClean="0"/>
              <a:t>innovation.</a:t>
            </a:r>
          </a:p>
          <a:p>
            <a:r>
              <a:rPr lang="en-US" dirty="0" smtClean="0"/>
              <a:t>NASA ROSES projects to support the GEO 2017-19 Work Plan</a:t>
            </a:r>
            <a:endParaRPr lang="en-US" dirty="0"/>
          </a:p>
        </p:txBody>
      </p:sp>
      <p:sp>
        <p:nvSpPr>
          <p:cNvPr id="3" name="Title 2"/>
          <p:cNvSpPr>
            <a:spLocks noGrp="1"/>
          </p:cNvSpPr>
          <p:nvPr>
            <p:ph type="title"/>
          </p:nvPr>
        </p:nvSpPr>
        <p:spPr/>
        <p:txBody>
          <a:bodyPr/>
          <a:lstStyle/>
          <a:p>
            <a:r>
              <a:rPr lang="en-US" dirty="0" smtClean="0"/>
              <a:t>Collaboration and Partnerships</a:t>
            </a:r>
            <a:endParaRPr lang="en-US" dirty="0"/>
          </a:p>
        </p:txBody>
      </p:sp>
    </p:spTree>
    <p:extLst>
      <p:ext uri="{BB962C8B-B14F-4D97-AF65-F5344CB8AC3E}">
        <p14:creationId xmlns:p14="http://schemas.microsoft.com/office/powerpoint/2010/main" val="3616874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010" y="137905"/>
            <a:ext cx="8627142" cy="708128"/>
          </a:xfrm>
        </p:spPr>
        <p:txBody>
          <a:bodyPr/>
          <a:lstStyle/>
          <a:p>
            <a:r>
              <a:rPr lang="en-US" b="1" dirty="0" smtClean="0">
                <a:solidFill>
                  <a:srgbClr val="1985A7"/>
                </a:solidFill>
                <a:latin typeface="+mj-lt"/>
              </a:rPr>
              <a:t>Status of Partnerships for Specific Products</a:t>
            </a:r>
            <a:endParaRPr lang="en-US" b="1" dirty="0">
              <a:solidFill>
                <a:srgbClr val="1985A7"/>
              </a:solidFill>
              <a:latin typeface="+mj-lt"/>
            </a:endParaRPr>
          </a:p>
        </p:txBody>
      </p:sp>
      <p:graphicFrame>
        <p:nvGraphicFramePr>
          <p:cNvPr id="4" name="Content Placeholder 5"/>
          <p:cNvGraphicFramePr>
            <a:graphicFrameLocks noGrp="1"/>
          </p:cNvGraphicFramePr>
          <p:nvPr>
            <p:ph idx="1"/>
            <p:extLst>
              <p:ext uri="{D42A27DB-BD31-4B8C-83A1-F6EECF244321}">
                <p14:modId xmlns:p14="http://schemas.microsoft.com/office/powerpoint/2010/main" val="3306729123"/>
              </p:ext>
            </p:extLst>
          </p:nvPr>
        </p:nvGraphicFramePr>
        <p:xfrm>
          <a:off x="713539" y="1003024"/>
          <a:ext cx="7699052" cy="4618929"/>
        </p:xfrm>
        <a:graphic>
          <a:graphicData uri="http://schemas.openxmlformats.org/drawingml/2006/table">
            <a:tbl>
              <a:tblPr firstRow="1" firstCol="1" bandRow="1">
                <a:tableStyleId>{46F890A9-2807-4EBB-B81D-B2AA78EC7F39}</a:tableStyleId>
              </a:tblPr>
              <a:tblGrid>
                <a:gridCol w="2947113"/>
                <a:gridCol w="2361616"/>
                <a:gridCol w="2390323"/>
              </a:tblGrid>
              <a:tr h="853777">
                <a:tc>
                  <a:txBody>
                    <a:bodyPr/>
                    <a:lstStyle/>
                    <a:p>
                      <a:r>
                        <a:rPr lang="en-US" sz="1600" b="1" kern="1200" baseline="0" dirty="0" smtClean="0">
                          <a:solidFill>
                            <a:schemeClr val="tx1"/>
                          </a:solidFill>
                          <a:latin typeface="+mn-lt"/>
                          <a:ea typeface="+mn-ea"/>
                          <a:cs typeface="+mn-cs"/>
                        </a:rPr>
                        <a:t>Project</a:t>
                      </a:r>
                    </a:p>
                    <a:p>
                      <a:endParaRPr lang="en-US" sz="1600" b="1" kern="1200" baseline="0" dirty="0">
                        <a:solidFill>
                          <a:schemeClr val="tx1"/>
                        </a:solidFill>
                        <a:latin typeface="+mn-lt"/>
                        <a:ea typeface="+mn-ea"/>
                        <a:cs typeface="+mn-cs"/>
                      </a:endParaRPr>
                    </a:p>
                  </a:txBody>
                  <a:tcPr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r>
                        <a:rPr lang="en-US" sz="1600" dirty="0" smtClean="0">
                          <a:solidFill>
                            <a:schemeClr val="tx1"/>
                          </a:solidFill>
                        </a:rPr>
                        <a:t>Lead</a:t>
                      </a:r>
                      <a:endParaRPr lang="en-US" sz="16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r>
                        <a:rPr lang="en-US" sz="1600" dirty="0" smtClean="0">
                          <a:solidFill>
                            <a:schemeClr val="tx1"/>
                          </a:solidFill>
                        </a:rPr>
                        <a:t>Partners</a:t>
                      </a:r>
                      <a:endParaRPr lang="en-US" sz="16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r>
              <a:tr h="485826">
                <a:tc>
                  <a:txBody>
                    <a:bodyPr/>
                    <a:lstStyle/>
                    <a:p>
                      <a:r>
                        <a:rPr lang="en-US" sz="1600" dirty="0" smtClean="0">
                          <a:solidFill>
                            <a:schemeClr val="tx1"/>
                          </a:solidFill>
                        </a:rPr>
                        <a:t>GPW</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l"/>
                      <a:r>
                        <a:rPr lang="en-US" dirty="0" smtClean="0">
                          <a:latin typeface="+mn-lt"/>
                        </a:rPr>
                        <a:t>CIESIN</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85826">
                <a:tc>
                  <a:txBody>
                    <a:bodyPr/>
                    <a:lstStyle/>
                    <a:p>
                      <a:r>
                        <a:rPr lang="en-US" sz="1600" dirty="0" err="1" smtClean="0">
                          <a:solidFill>
                            <a:schemeClr val="tx1"/>
                          </a:solidFill>
                        </a:rPr>
                        <a:t>Landscan</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l"/>
                      <a:r>
                        <a:rPr lang="en-US" dirty="0" smtClean="0">
                          <a:latin typeface="+mn-lt"/>
                        </a:rPr>
                        <a:t>ORNL</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50196">
                <a:tc>
                  <a:txBody>
                    <a:bodyPr/>
                    <a:lstStyle/>
                    <a:p>
                      <a:r>
                        <a:rPr lang="en-US" sz="1600" dirty="0" err="1" smtClean="0">
                          <a:solidFill>
                            <a:schemeClr val="tx1"/>
                          </a:solidFill>
                        </a:rPr>
                        <a:t>WorldPop</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l"/>
                      <a:r>
                        <a:rPr lang="en-US" dirty="0" smtClean="0">
                          <a:latin typeface="+mn-lt"/>
                        </a:rPr>
                        <a:t>Univ. of Southampton</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dirty="0" smtClean="0">
                          <a:latin typeface="+mn-lt"/>
                        </a:rPr>
                        <a:t>Univ.</a:t>
                      </a:r>
                      <a:r>
                        <a:rPr lang="en-US" baseline="0" dirty="0" smtClean="0">
                          <a:latin typeface="+mn-lt"/>
                        </a:rPr>
                        <a:t> of Louisville, CIESIN</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85826">
                <a:tc>
                  <a:txBody>
                    <a:bodyPr/>
                    <a:lstStyle/>
                    <a:p>
                      <a:r>
                        <a:rPr lang="en-US" sz="1600" dirty="0" smtClean="0">
                          <a:solidFill>
                            <a:schemeClr val="tx1"/>
                          </a:solidFill>
                        </a:rPr>
                        <a:t>GHSL</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l"/>
                      <a:r>
                        <a:rPr lang="en-US" dirty="0" smtClean="0">
                          <a:latin typeface="+mn-lt"/>
                        </a:rPr>
                        <a:t>EC JRC</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dirty="0" smtClean="0">
                          <a:latin typeface="+mn-lt"/>
                        </a:rPr>
                        <a:t>CIESIN</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85826">
                <a:tc>
                  <a:txBody>
                    <a:bodyPr/>
                    <a:lstStyle/>
                    <a:p>
                      <a:r>
                        <a:rPr lang="en-US" sz="1600" dirty="0" smtClean="0">
                          <a:solidFill>
                            <a:schemeClr val="tx1"/>
                          </a:solidFill>
                        </a:rPr>
                        <a:t>GUF</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l"/>
                      <a:r>
                        <a:rPr lang="en-US" dirty="0" smtClean="0">
                          <a:latin typeface="+mn-lt"/>
                        </a:rPr>
                        <a:t>DLR</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85826">
                <a:tc>
                  <a:txBody>
                    <a:bodyPr/>
                    <a:lstStyle/>
                    <a:p>
                      <a:r>
                        <a:rPr lang="en-US" sz="1600" dirty="0" smtClean="0">
                          <a:solidFill>
                            <a:schemeClr val="tx1"/>
                          </a:solidFill>
                        </a:rPr>
                        <a:t>Esri</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l"/>
                      <a:r>
                        <a:rPr lang="en-US" dirty="0" err="1" smtClean="0">
                          <a:latin typeface="+mn-lt"/>
                        </a:rPr>
                        <a:t>Esri</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85826">
                <a:tc>
                  <a:txBody>
                    <a:bodyPr/>
                    <a:lstStyle/>
                    <a:p>
                      <a:r>
                        <a:rPr lang="en-US" sz="1600" dirty="0" smtClean="0">
                          <a:solidFill>
                            <a:schemeClr val="tx1"/>
                          </a:solidFill>
                        </a:rPr>
                        <a:t>HRSL</a:t>
                      </a:r>
                      <a:endParaRPr lang="en-US" sz="1600"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B5E9F4"/>
                    </a:solidFill>
                  </a:tcPr>
                </a:tc>
                <a:tc>
                  <a:txBody>
                    <a:bodyPr/>
                    <a:lstStyle/>
                    <a:p>
                      <a:pPr algn="l"/>
                      <a:r>
                        <a:rPr lang="en-US" dirty="0" smtClean="0">
                          <a:latin typeface="+mn-lt"/>
                        </a:rPr>
                        <a:t>Facebook</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l"/>
                      <a:r>
                        <a:rPr lang="en-US" dirty="0" smtClean="0">
                          <a:latin typeface="+mn-lt"/>
                        </a:rPr>
                        <a:t>World</a:t>
                      </a:r>
                      <a:r>
                        <a:rPr lang="en-US" baseline="0" dirty="0" smtClean="0">
                          <a:latin typeface="+mn-lt"/>
                        </a:rPr>
                        <a:t> Bank, CIESIN</a:t>
                      </a:r>
                      <a:endParaRPr lang="en-US" dirty="0">
                        <a:latin typeface="+mn-lt"/>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536416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99686" y="166329"/>
            <a:ext cx="8234239" cy="761152"/>
          </a:xfrm>
        </p:spPr>
        <p:txBody>
          <a:bodyPr>
            <a:noAutofit/>
          </a:bodyPr>
          <a:lstStyle/>
          <a:p>
            <a:r>
              <a:rPr lang="en-US" b="1" dirty="0">
                <a:solidFill>
                  <a:srgbClr val="1985A7"/>
                </a:solidFill>
                <a:latin typeface="+mj-lt"/>
              </a:rPr>
              <a:t>Examples from Sri Lanka (Colombo)</a:t>
            </a:r>
          </a:p>
        </p:txBody>
      </p:sp>
      <p:pic>
        <p:nvPicPr>
          <p:cNvPr id="2" name="Picture 1" descr="four_panel_zoom.png"/>
          <p:cNvPicPr>
            <a:picLocks noChangeAspect="1"/>
          </p:cNvPicPr>
          <p:nvPr/>
        </p:nvPicPr>
        <p:blipFill rotWithShape="1">
          <a:blip r:embed="rId2">
            <a:extLst>
              <a:ext uri="{28A0092B-C50C-407E-A947-70E740481C1C}">
                <a14:useLocalDpi xmlns:a14="http://schemas.microsoft.com/office/drawing/2010/main" val="0"/>
              </a:ext>
            </a:extLst>
          </a:blip>
          <a:srcRect l="3721" t="5185" r="3552" b="5371"/>
          <a:stretch/>
        </p:blipFill>
        <p:spPr>
          <a:xfrm>
            <a:off x="0" y="955768"/>
            <a:ext cx="6632933" cy="4943991"/>
          </a:xfrm>
          <a:prstGeom prst="rect">
            <a:avLst/>
          </a:prstGeom>
        </p:spPr>
      </p:pic>
      <p:sp>
        <p:nvSpPr>
          <p:cNvPr id="3" name="TextBox 2"/>
          <p:cNvSpPr txBox="1"/>
          <p:nvPr/>
        </p:nvSpPr>
        <p:spPr>
          <a:xfrm>
            <a:off x="6632933" y="1089764"/>
            <a:ext cx="2392471" cy="4524315"/>
          </a:xfrm>
          <a:prstGeom prst="rect">
            <a:avLst/>
          </a:prstGeom>
          <a:noFill/>
        </p:spPr>
        <p:txBody>
          <a:bodyPr wrap="square" rtlCol="0">
            <a:spAutoFit/>
          </a:bodyPr>
          <a:lstStyle/>
          <a:p>
            <a:r>
              <a:rPr lang="en-US" sz="1800" dirty="0" smtClean="0"/>
              <a:t>POPGRID Goals:</a:t>
            </a:r>
          </a:p>
          <a:p>
            <a:endParaRPr lang="en-US" sz="1800" dirty="0" smtClean="0"/>
          </a:p>
          <a:p>
            <a:r>
              <a:rPr lang="en-US" sz="1800" dirty="0" smtClean="0"/>
              <a:t>Inter-comparison</a:t>
            </a:r>
            <a:endParaRPr lang="en-US" sz="1800" dirty="0" smtClean="0"/>
          </a:p>
          <a:p>
            <a:endParaRPr lang="en-US" sz="1800" dirty="0" smtClean="0"/>
          </a:p>
          <a:p>
            <a:r>
              <a:rPr lang="en-US" sz="1800" dirty="0" smtClean="0"/>
              <a:t>Validation</a:t>
            </a:r>
          </a:p>
          <a:p>
            <a:endParaRPr lang="en-US" sz="1800" dirty="0"/>
          </a:p>
          <a:p>
            <a:r>
              <a:rPr lang="en-US" sz="1800" dirty="0" smtClean="0"/>
              <a:t>Documentation</a:t>
            </a:r>
          </a:p>
          <a:p>
            <a:endParaRPr lang="en-US" sz="1800" dirty="0"/>
          </a:p>
          <a:p>
            <a:r>
              <a:rPr lang="en-US" sz="1800" dirty="0" smtClean="0"/>
              <a:t>Understand user needs &amp; provide support</a:t>
            </a:r>
            <a:endParaRPr lang="en-US" sz="1800" dirty="0" smtClean="0"/>
          </a:p>
          <a:p>
            <a:endParaRPr lang="en-US" sz="1800" dirty="0"/>
          </a:p>
          <a:p>
            <a:r>
              <a:rPr lang="en-US" sz="1800" dirty="0" smtClean="0"/>
              <a:t>Data sharing</a:t>
            </a:r>
          </a:p>
          <a:p>
            <a:endParaRPr lang="en-US" sz="1800" dirty="0"/>
          </a:p>
          <a:p>
            <a:r>
              <a:rPr lang="en-US" sz="1800" dirty="0" smtClean="0"/>
              <a:t>Reducing duplication of effort</a:t>
            </a:r>
            <a:endParaRPr lang="en-US" sz="1800" dirty="0"/>
          </a:p>
        </p:txBody>
      </p:sp>
    </p:spTree>
    <p:extLst>
      <p:ext uri="{BB962C8B-B14F-4D97-AF65-F5344CB8AC3E}">
        <p14:creationId xmlns:p14="http://schemas.microsoft.com/office/powerpoint/2010/main" val="310761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51978"/>
            <a:ext cx="8229600" cy="5055122"/>
          </a:xfrm>
        </p:spPr>
        <p:txBody>
          <a:bodyPr/>
          <a:lstStyle/>
          <a:p>
            <a:r>
              <a:rPr lang="en-US" dirty="0"/>
              <a:t>Project objectives are to: </a:t>
            </a:r>
            <a:endParaRPr lang="en-US" dirty="0" smtClean="0"/>
          </a:p>
          <a:p>
            <a:pPr lvl="1"/>
            <a:r>
              <a:rPr lang="en-US" i="1" dirty="0" smtClean="0"/>
              <a:t>a</a:t>
            </a:r>
            <a:r>
              <a:rPr lang="en-US" i="1" dirty="0"/>
              <a:t>) </a:t>
            </a:r>
            <a:r>
              <a:rPr lang="en-US" b="1" dirty="0"/>
              <a:t>identify specific data </a:t>
            </a:r>
            <a:r>
              <a:rPr lang="en-US" b="1" dirty="0" smtClean="0"/>
              <a:t>requirements </a:t>
            </a:r>
            <a:r>
              <a:rPr lang="en-US" dirty="0" smtClean="0"/>
              <a:t>(</a:t>
            </a:r>
            <a:r>
              <a:rPr lang="en-US" dirty="0"/>
              <a:t>content, resolution, frequency, accuracy, consistency, </a:t>
            </a:r>
            <a:r>
              <a:rPr lang="en-US" dirty="0" smtClean="0"/>
              <a:t>timeliness) to </a:t>
            </a:r>
            <a:r>
              <a:rPr lang="en-US" dirty="0"/>
              <a:t>support SD activities such as </a:t>
            </a:r>
            <a:r>
              <a:rPr lang="en-US" dirty="0" smtClean="0"/>
              <a:t>census/survey planning, </a:t>
            </a:r>
            <a:r>
              <a:rPr lang="en-US" dirty="0"/>
              <a:t>resource management, disaster mitigation, </a:t>
            </a:r>
            <a:r>
              <a:rPr lang="en-US" dirty="0" smtClean="0"/>
              <a:t>ag development</a:t>
            </a:r>
            <a:r>
              <a:rPr lang="en-US" dirty="0"/>
              <a:t>, and poverty reduction</a:t>
            </a:r>
            <a:r>
              <a:rPr lang="en-US" dirty="0" smtClean="0"/>
              <a:t>;</a:t>
            </a:r>
          </a:p>
          <a:p>
            <a:pPr lvl="1"/>
            <a:r>
              <a:rPr lang="en-US" i="1" dirty="0" smtClean="0"/>
              <a:t>b</a:t>
            </a:r>
            <a:r>
              <a:rPr lang="en-US" i="1" dirty="0"/>
              <a:t>) </a:t>
            </a:r>
            <a:r>
              <a:rPr lang="en-US" dirty="0"/>
              <a:t>to </a:t>
            </a:r>
            <a:r>
              <a:rPr lang="en-US" b="1" dirty="0"/>
              <a:t>coordinate and facilitate efforts </a:t>
            </a:r>
            <a:r>
              <a:rPr lang="en-US" dirty="0"/>
              <a:t>to improve the state-of-the-art in consistent, open access data </a:t>
            </a:r>
            <a:r>
              <a:rPr lang="en-US" dirty="0" smtClean="0"/>
              <a:t>on </a:t>
            </a:r>
            <a:r>
              <a:rPr lang="en-US" dirty="0"/>
              <a:t>human settlements, buildings, roads, and other critical infrastructure, </a:t>
            </a:r>
            <a:r>
              <a:rPr lang="en-US" dirty="0" smtClean="0"/>
              <a:t>drawing </a:t>
            </a:r>
            <a:r>
              <a:rPr lang="en-US" dirty="0"/>
              <a:t>on </a:t>
            </a:r>
            <a:r>
              <a:rPr lang="en-US" dirty="0" smtClean="0"/>
              <a:t>relevant </a:t>
            </a:r>
            <a:r>
              <a:rPr lang="en-US" dirty="0"/>
              <a:t>Earth Observation data available </a:t>
            </a:r>
            <a:r>
              <a:rPr lang="en-US" dirty="0" smtClean="0"/>
              <a:t>GEOSS; </a:t>
            </a:r>
            <a:r>
              <a:rPr lang="en-US" dirty="0"/>
              <a:t>and </a:t>
            </a:r>
            <a:endParaRPr lang="en-US" dirty="0" smtClean="0"/>
          </a:p>
          <a:p>
            <a:pPr lvl="1"/>
            <a:r>
              <a:rPr lang="en-US" i="1" dirty="0" smtClean="0"/>
              <a:t>c</a:t>
            </a:r>
            <a:r>
              <a:rPr lang="en-US" i="1" dirty="0"/>
              <a:t>)</a:t>
            </a:r>
            <a:r>
              <a:rPr lang="en-US" dirty="0"/>
              <a:t> provide </a:t>
            </a:r>
            <a:r>
              <a:rPr lang="en-US" b="1" dirty="0"/>
              <a:t>direct assistance </a:t>
            </a:r>
            <a:r>
              <a:rPr lang="en-US" dirty="0"/>
              <a:t>to selected national stakeholders in testing and utilizing improved settlement, infrastructure, and population data </a:t>
            </a:r>
            <a:r>
              <a:rPr lang="en-US" dirty="0" smtClean="0"/>
              <a:t>in </a:t>
            </a:r>
            <a:r>
              <a:rPr lang="en-US" dirty="0"/>
              <a:t>representative efforts to monitor progress related to the SDGs and support SD planning and decision making. </a:t>
            </a:r>
            <a:endParaRPr lang="en-US" dirty="0"/>
          </a:p>
        </p:txBody>
      </p:sp>
      <p:sp>
        <p:nvSpPr>
          <p:cNvPr id="3" name="Title 2"/>
          <p:cNvSpPr>
            <a:spLocks noGrp="1"/>
          </p:cNvSpPr>
          <p:nvPr>
            <p:ph type="title"/>
          </p:nvPr>
        </p:nvSpPr>
        <p:spPr/>
        <p:txBody>
          <a:bodyPr/>
          <a:lstStyle/>
          <a:p>
            <a:r>
              <a:rPr lang="en-US" dirty="0">
                <a:effectLst/>
              </a:rPr>
              <a:t>Population and Infrastructure on Our Human </a:t>
            </a:r>
            <a:r>
              <a:rPr lang="en-US" dirty="0" smtClean="0">
                <a:effectLst/>
              </a:rPr>
              <a:t>Planet (proposal to NASA)</a:t>
            </a:r>
            <a:endParaRPr lang="en-US" dirty="0"/>
          </a:p>
        </p:txBody>
      </p:sp>
    </p:spTree>
    <p:extLst>
      <p:ext uri="{BB962C8B-B14F-4D97-AF65-F5344CB8AC3E}">
        <p14:creationId xmlns:p14="http://schemas.microsoft.com/office/powerpoint/2010/main" val="2797778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
        <p:nvSpPr>
          <p:cNvPr id="3" name="Subtitle 2"/>
          <p:cNvSpPr>
            <a:spLocks noGrp="1"/>
          </p:cNvSpPr>
          <p:nvPr>
            <p:ph type="subTitle" idx="1"/>
          </p:nvPr>
        </p:nvSpPr>
        <p:spPr/>
        <p:txBody>
          <a:bodyPr/>
          <a:lstStyle/>
          <a:p>
            <a:r>
              <a:rPr lang="en-US" dirty="0" smtClean="0"/>
              <a:t>Contact me at:</a:t>
            </a:r>
          </a:p>
          <a:p>
            <a:r>
              <a:rPr lang="en-US" dirty="0" smtClean="0"/>
              <a:t>Alex de Sherbinin</a:t>
            </a:r>
          </a:p>
          <a:p>
            <a:r>
              <a:rPr lang="en-US" dirty="0" smtClean="0"/>
              <a:t>amd155@columbia.edu</a:t>
            </a:r>
            <a:endParaRPr lang="en-US" dirty="0"/>
          </a:p>
        </p:txBody>
      </p:sp>
    </p:spTree>
    <p:extLst>
      <p:ext uri="{BB962C8B-B14F-4D97-AF65-F5344CB8AC3E}">
        <p14:creationId xmlns:p14="http://schemas.microsoft.com/office/powerpoint/2010/main" val="18280398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Backup Slides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821319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162" y="1636486"/>
            <a:ext cx="7886700" cy="4351338"/>
          </a:xfrm>
        </p:spPr>
        <p:txBody>
          <a:bodyPr>
            <a:normAutofit/>
          </a:bodyPr>
          <a:lstStyle/>
          <a:p>
            <a:pPr marL="0" indent="0">
              <a:buNone/>
            </a:pPr>
            <a:endParaRPr lang="en-US" dirty="0"/>
          </a:p>
          <a:p>
            <a:pPr marL="0" indent="0">
              <a:buNone/>
            </a:pPr>
            <a:r>
              <a:rPr lang="en-US" sz="3600" dirty="0" smtClean="0"/>
              <a:t>1994</a:t>
            </a:r>
            <a:r>
              <a:rPr lang="en-US" dirty="0"/>
              <a:t>	</a:t>
            </a:r>
            <a:r>
              <a:rPr lang="en-US" dirty="0" smtClean="0"/>
              <a:t>	</a:t>
            </a:r>
            <a:r>
              <a:rPr lang="en-US" sz="3200" dirty="0" smtClean="0"/>
              <a:t>GPWv1</a:t>
            </a:r>
            <a:endParaRPr lang="en-US" dirty="0" smtClean="0"/>
          </a:p>
          <a:p>
            <a:pPr marL="0" indent="0">
              <a:buNone/>
            </a:pPr>
            <a:r>
              <a:rPr lang="en-US" sz="3600" dirty="0" smtClean="0"/>
              <a:t>2015		</a:t>
            </a:r>
            <a:r>
              <a:rPr lang="en-US" sz="3200" dirty="0" smtClean="0"/>
              <a:t>GPWv4, GRUMP, </a:t>
            </a:r>
            <a:r>
              <a:rPr lang="en-US" sz="3200" dirty="0" err="1" smtClean="0"/>
              <a:t>LandScan</a:t>
            </a:r>
            <a:r>
              <a:rPr lang="en-US" sz="3200" dirty="0" smtClean="0"/>
              <a:t>, </a:t>
            </a:r>
            <a:br>
              <a:rPr lang="en-US" sz="3200" dirty="0" smtClean="0"/>
            </a:br>
            <a:r>
              <a:rPr lang="en-US" sz="3200" dirty="0" smtClean="0"/>
              <a:t>			</a:t>
            </a:r>
            <a:r>
              <a:rPr lang="en-US" sz="3200" dirty="0" err="1" smtClean="0"/>
              <a:t>WorldPop</a:t>
            </a:r>
            <a:r>
              <a:rPr lang="en-US" sz="3200" dirty="0" smtClean="0"/>
              <a:t>, </a:t>
            </a:r>
            <a:r>
              <a:rPr lang="en-US" sz="3200" dirty="0" err="1" smtClean="0"/>
              <a:t>Geostat</a:t>
            </a:r>
            <a:r>
              <a:rPr lang="en-US" sz="3200" dirty="0" smtClean="0"/>
              <a:t>…</a:t>
            </a:r>
            <a:endParaRPr lang="en-US" sz="3200" dirty="0"/>
          </a:p>
        </p:txBody>
      </p:sp>
      <p:cxnSp>
        <p:nvCxnSpPr>
          <p:cNvPr id="8" name="Straight Arrow Connector 7"/>
          <p:cNvCxnSpPr/>
          <p:nvPr/>
        </p:nvCxnSpPr>
        <p:spPr>
          <a:xfrm>
            <a:off x="1972699" y="2485835"/>
            <a:ext cx="1310629" cy="0"/>
          </a:xfrm>
          <a:prstGeom prst="straightConnector1">
            <a:avLst/>
          </a:prstGeom>
          <a:ln w="57150" cmpd="sng">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1976471" y="3084064"/>
            <a:ext cx="1310629" cy="0"/>
          </a:xfrm>
          <a:prstGeom prst="straightConnector1">
            <a:avLst/>
          </a:prstGeom>
          <a:ln w="57150" cmpd="sng">
            <a:solidFill>
              <a:schemeClr val="accent6">
                <a:lumMod val="75000"/>
              </a:schemeClr>
            </a:solidFill>
            <a:tailEnd type="arrow"/>
          </a:ln>
        </p:spPr>
        <p:style>
          <a:lnRef idx="2">
            <a:schemeClr val="accent1"/>
          </a:lnRef>
          <a:fillRef idx="0">
            <a:schemeClr val="accent1"/>
          </a:fillRef>
          <a:effectRef idx="1">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3942057239"/>
              </p:ext>
            </p:extLst>
          </p:nvPr>
        </p:nvGraphicFramePr>
        <p:xfrm>
          <a:off x="221226" y="1153338"/>
          <a:ext cx="8756718" cy="4595432"/>
        </p:xfrm>
        <a:graphic>
          <a:graphicData uri="http://schemas.openxmlformats.org/drawingml/2006/table">
            <a:tbl>
              <a:tblPr firstRow="1" bandRow="1">
                <a:tableStyleId>{5C22544A-7EE6-4342-B048-85BDC9FD1C3A}</a:tableStyleId>
              </a:tblPr>
              <a:tblGrid>
                <a:gridCol w="1048658"/>
                <a:gridCol w="1152921"/>
                <a:gridCol w="1102794"/>
                <a:gridCol w="1110098"/>
                <a:gridCol w="1418632"/>
                <a:gridCol w="1714694"/>
                <a:gridCol w="1208921"/>
              </a:tblGrid>
              <a:tr h="916988">
                <a:tc>
                  <a:txBody>
                    <a:bodyPr/>
                    <a:lstStyle/>
                    <a:p>
                      <a:endParaRPr lang="en-US" dirty="0"/>
                    </a:p>
                  </a:txBody>
                  <a:tcPr/>
                </a:tc>
                <a:tc>
                  <a:txBody>
                    <a:bodyPr/>
                    <a:lstStyle/>
                    <a:p>
                      <a:r>
                        <a:rPr lang="en-US" sz="1600" dirty="0" smtClean="0"/>
                        <a:t>Coverage</a:t>
                      </a:r>
                      <a:endParaRPr lang="en-US" sz="1600" dirty="0"/>
                    </a:p>
                  </a:txBody>
                  <a:tcPr anchor="ctr"/>
                </a:tc>
                <a:tc>
                  <a:txBody>
                    <a:bodyPr/>
                    <a:lstStyle/>
                    <a:p>
                      <a:pPr algn="l" fontAlgn="ctr"/>
                      <a:r>
                        <a:rPr lang="en-US" sz="1600" b="1" kern="1200" dirty="0" smtClean="0">
                          <a:solidFill>
                            <a:schemeClr val="lt1"/>
                          </a:solidFill>
                          <a:latin typeface="+mn-lt"/>
                          <a:ea typeface="+mn-ea"/>
                          <a:cs typeface="+mn-cs"/>
                        </a:rPr>
                        <a:t>Resolution</a:t>
                      </a:r>
                      <a:endParaRPr lang="en-US" sz="1600" b="1" kern="1200" dirty="0">
                        <a:solidFill>
                          <a:schemeClr val="lt1"/>
                        </a:solidFill>
                        <a:latin typeface="+mn-lt"/>
                        <a:ea typeface="+mn-ea"/>
                        <a:cs typeface="+mn-cs"/>
                      </a:endParaRPr>
                    </a:p>
                  </a:txBody>
                  <a:tcPr marL="9525" marR="9525" marT="9525" marB="0" anchor="ctr"/>
                </a:tc>
                <a:tc>
                  <a:txBody>
                    <a:bodyPr/>
                    <a:lstStyle/>
                    <a:p>
                      <a:pPr algn="l" fontAlgn="ctr"/>
                      <a:r>
                        <a:rPr lang="en-US" sz="1600" b="1" kern="1200" dirty="0" smtClean="0">
                          <a:solidFill>
                            <a:schemeClr val="lt1"/>
                          </a:solidFill>
                          <a:latin typeface="+mn-lt"/>
                          <a:ea typeface="+mn-ea"/>
                          <a:cs typeface="+mn-cs"/>
                        </a:rPr>
                        <a:t>Population</a:t>
                      </a:r>
                      <a:endParaRPr lang="en-US" sz="1600" b="1" kern="1200" dirty="0">
                        <a:solidFill>
                          <a:schemeClr val="lt1"/>
                        </a:solidFill>
                        <a:latin typeface="+mn-lt"/>
                        <a:ea typeface="+mn-ea"/>
                        <a:cs typeface="+mn-cs"/>
                      </a:endParaRPr>
                    </a:p>
                  </a:txBody>
                  <a:tcPr marL="9525" marR="9525" marT="9525" marB="0" anchor="ctr"/>
                </a:tc>
                <a:tc>
                  <a:txBody>
                    <a:bodyPr/>
                    <a:lstStyle/>
                    <a:p>
                      <a:pPr algn="l" fontAlgn="ctr"/>
                      <a:r>
                        <a:rPr lang="en-US" sz="1600" b="1" kern="1200" dirty="0">
                          <a:solidFill>
                            <a:schemeClr val="lt1"/>
                          </a:solidFill>
                          <a:latin typeface="+mn-lt"/>
                          <a:ea typeface="+mn-ea"/>
                          <a:cs typeface="+mn-cs"/>
                        </a:rPr>
                        <a:t>Method</a:t>
                      </a:r>
                    </a:p>
                  </a:txBody>
                  <a:tcPr marL="9525" marR="9525" marT="9525" marB="0" anchor="ctr"/>
                </a:tc>
                <a:tc>
                  <a:txBody>
                    <a:bodyPr/>
                    <a:lstStyle/>
                    <a:p>
                      <a:pPr algn="l" fontAlgn="ctr"/>
                      <a:r>
                        <a:rPr lang="en-US" sz="1600" b="1" kern="1200" dirty="0">
                          <a:solidFill>
                            <a:schemeClr val="lt1"/>
                          </a:solidFill>
                          <a:latin typeface="+mn-lt"/>
                          <a:ea typeface="+mn-ea"/>
                          <a:cs typeface="+mn-cs"/>
                        </a:rPr>
                        <a:t>Ancillary data used</a:t>
                      </a:r>
                    </a:p>
                  </a:txBody>
                  <a:tcPr marL="9525" marR="9525" marT="9525" marB="0" anchor="ctr"/>
                </a:tc>
                <a:tc>
                  <a:txBody>
                    <a:bodyPr/>
                    <a:lstStyle/>
                    <a:p>
                      <a:pPr algn="l" fontAlgn="ctr"/>
                      <a:r>
                        <a:rPr lang="en-US" sz="1600" b="1" kern="1200" dirty="0">
                          <a:solidFill>
                            <a:schemeClr val="lt1"/>
                          </a:solidFill>
                          <a:latin typeface="+mn-lt"/>
                          <a:ea typeface="+mn-ea"/>
                          <a:cs typeface="+mn-cs"/>
                        </a:rPr>
                        <a:t>Method consistency</a:t>
                      </a:r>
                    </a:p>
                  </a:txBody>
                  <a:tcPr marL="9525" marR="9525" marT="9525" marB="0" anchor="ctr"/>
                </a:tc>
              </a:tr>
              <a:tr h="463740">
                <a:tc>
                  <a:txBody>
                    <a:bodyPr/>
                    <a:lstStyle/>
                    <a:p>
                      <a:r>
                        <a:rPr lang="en-US" sz="1400" b="1" dirty="0" smtClean="0"/>
                        <a:t>GPWv4</a:t>
                      </a:r>
                      <a:endParaRPr lang="en-US" sz="1400" b="1" dirty="0"/>
                    </a:p>
                  </a:txBody>
                  <a:tcPr anchor="ctr"/>
                </a:tc>
                <a:tc>
                  <a:txBody>
                    <a:bodyPr/>
                    <a:lstStyle/>
                    <a:p>
                      <a:pPr algn="l" fontAlgn="ctr"/>
                      <a:r>
                        <a:rPr lang="en-US" sz="1350" b="0" i="0" u="none" strike="noStrike" dirty="0">
                          <a:solidFill>
                            <a:srgbClr val="000000"/>
                          </a:solidFill>
                          <a:effectLst/>
                          <a:latin typeface="Calibri" panose="020F0502020204030204" pitchFamily="34" charset="0"/>
                        </a:rPr>
                        <a:t>Global</a:t>
                      </a:r>
                    </a:p>
                  </a:txBody>
                  <a:tcPr marL="9525" marR="9525" marT="9525" marB="0" anchor="ctr"/>
                </a:tc>
                <a:tc>
                  <a:txBody>
                    <a:bodyPr/>
                    <a:lstStyle/>
                    <a:p>
                      <a:pPr algn="l" fontAlgn="ctr"/>
                      <a:r>
                        <a:rPr lang="en-US" sz="1350" b="0" i="0" u="none" strike="noStrike" dirty="0" smtClean="0">
                          <a:solidFill>
                            <a:srgbClr val="000000"/>
                          </a:solidFill>
                          <a:effectLst/>
                          <a:latin typeface="Calibri" panose="020F0502020204030204" pitchFamily="34" charset="0"/>
                        </a:rPr>
                        <a:t>1km</a:t>
                      </a:r>
                      <a:endParaRPr lang="en-US" sz="135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Residential</a:t>
                      </a: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Areal-weighting</a:t>
                      </a: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None</a:t>
                      </a: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Globally consistent</a:t>
                      </a:r>
                    </a:p>
                  </a:txBody>
                  <a:tcPr marL="9525" marR="9525" marT="9525" marB="0" anchor="ctr"/>
                </a:tc>
              </a:tr>
              <a:tr h="463740">
                <a:tc>
                  <a:txBody>
                    <a:bodyPr/>
                    <a:lstStyle/>
                    <a:p>
                      <a:r>
                        <a:rPr lang="en-US" sz="1400" b="1" dirty="0" smtClean="0"/>
                        <a:t>GRUMP</a:t>
                      </a:r>
                      <a:endParaRPr lang="en-US" sz="1400" b="1" dirty="0"/>
                    </a:p>
                  </a:txBody>
                  <a:tcPr anchor="ctr"/>
                </a:tc>
                <a:tc>
                  <a:txBody>
                    <a:bodyPr/>
                    <a:lstStyle/>
                    <a:p>
                      <a:pPr algn="l" fontAlgn="ctr"/>
                      <a:r>
                        <a:rPr lang="en-US" sz="1350" b="0" i="0" u="none" strike="noStrike" dirty="0">
                          <a:solidFill>
                            <a:srgbClr val="000000"/>
                          </a:solidFill>
                          <a:effectLst/>
                          <a:latin typeface="Calibri" panose="020F0502020204030204" pitchFamily="34" charset="0"/>
                        </a:rPr>
                        <a:t>Global</a:t>
                      </a:r>
                    </a:p>
                  </a:txBody>
                  <a:tcPr marL="9525" marR="9525" marT="9525" marB="0" anchor="ctr"/>
                </a:tc>
                <a:tc>
                  <a:txBody>
                    <a:bodyPr/>
                    <a:lstStyle/>
                    <a:p>
                      <a:pPr algn="l" fontAlgn="ctr"/>
                      <a:r>
                        <a:rPr lang="en-US" sz="1350" b="0" i="0" u="none" strike="noStrike" dirty="0" smtClean="0">
                          <a:solidFill>
                            <a:srgbClr val="000000"/>
                          </a:solidFill>
                          <a:effectLst/>
                          <a:latin typeface="Calibri" panose="020F0502020204030204" pitchFamily="34" charset="0"/>
                        </a:rPr>
                        <a:t>1km</a:t>
                      </a:r>
                      <a:endParaRPr lang="en-US" sz="135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Residential</a:t>
                      </a:r>
                    </a:p>
                  </a:txBody>
                  <a:tcPr marL="9525" marR="9525" marT="9525" marB="0" anchor="ctr"/>
                </a:tc>
                <a:tc>
                  <a:txBody>
                    <a:bodyPr/>
                    <a:lstStyle/>
                    <a:p>
                      <a:pPr algn="l" fontAlgn="ctr"/>
                      <a:r>
                        <a:rPr lang="en-US" sz="1350" b="0" i="0" u="none" strike="noStrike" dirty="0" err="1">
                          <a:solidFill>
                            <a:srgbClr val="000000"/>
                          </a:solidFill>
                          <a:effectLst/>
                          <a:latin typeface="Calibri" panose="020F0502020204030204" pitchFamily="34" charset="0"/>
                        </a:rPr>
                        <a:t>Dasymetric</a:t>
                      </a:r>
                      <a:r>
                        <a:rPr lang="en-US" sz="1350" b="0" i="0" u="none" strike="noStrike" dirty="0">
                          <a:solidFill>
                            <a:srgbClr val="000000"/>
                          </a:solidFill>
                          <a:effectLst/>
                          <a:latin typeface="Calibri" panose="020F0502020204030204" pitchFamily="34" charset="0"/>
                        </a:rPr>
                        <a:t> mapping</a:t>
                      </a: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Nighttime </a:t>
                      </a:r>
                      <a:r>
                        <a:rPr lang="en-US" sz="1350" b="0" i="0" u="none" strike="noStrike" dirty="0" smtClean="0">
                          <a:solidFill>
                            <a:srgbClr val="000000"/>
                          </a:solidFill>
                          <a:effectLst/>
                          <a:latin typeface="Calibri" panose="020F0502020204030204" pitchFamily="34" charset="0"/>
                        </a:rPr>
                        <a:t>lights, settlement points</a:t>
                      </a:r>
                      <a:endParaRPr lang="en-US" sz="135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1350" b="0" i="0" u="none" strike="noStrike">
                          <a:solidFill>
                            <a:srgbClr val="000000"/>
                          </a:solidFill>
                          <a:effectLst/>
                          <a:latin typeface="Calibri" panose="020F0502020204030204" pitchFamily="34" charset="0"/>
                        </a:rPr>
                        <a:t>Globally consistent</a:t>
                      </a:r>
                    </a:p>
                  </a:txBody>
                  <a:tcPr marL="9525" marR="9525" marT="9525" marB="0" anchor="ctr"/>
                </a:tc>
              </a:tr>
              <a:tr h="916988">
                <a:tc>
                  <a:txBody>
                    <a:bodyPr/>
                    <a:lstStyle/>
                    <a:p>
                      <a:r>
                        <a:rPr lang="en-US" sz="1400" b="1" dirty="0" err="1" smtClean="0"/>
                        <a:t>LandScan</a:t>
                      </a:r>
                      <a:endParaRPr lang="en-US" sz="1400" b="1" dirty="0"/>
                    </a:p>
                  </a:txBody>
                  <a:tcPr anchor="ctr"/>
                </a:tc>
                <a:tc>
                  <a:txBody>
                    <a:bodyPr/>
                    <a:lstStyle/>
                    <a:p>
                      <a:pPr algn="l" fontAlgn="ctr"/>
                      <a:r>
                        <a:rPr lang="en-US" sz="1350" b="0" i="0" u="none" strike="noStrike" dirty="0">
                          <a:solidFill>
                            <a:srgbClr val="000000"/>
                          </a:solidFill>
                          <a:effectLst/>
                          <a:latin typeface="Calibri" panose="020F0502020204030204" pitchFamily="34" charset="0"/>
                        </a:rPr>
                        <a:t>Global</a:t>
                      </a:r>
                    </a:p>
                  </a:txBody>
                  <a:tcPr marL="9525" marR="9525" marT="9525" marB="0" anchor="ctr"/>
                </a:tc>
                <a:tc>
                  <a:txBody>
                    <a:bodyPr/>
                    <a:lstStyle/>
                    <a:p>
                      <a:pPr algn="l" fontAlgn="ctr"/>
                      <a:r>
                        <a:rPr lang="en-US" sz="1350" b="0" i="0" u="none" strike="noStrike" dirty="0" smtClean="0">
                          <a:solidFill>
                            <a:srgbClr val="000000"/>
                          </a:solidFill>
                          <a:effectLst/>
                          <a:latin typeface="Calibri" panose="020F0502020204030204" pitchFamily="34" charset="0"/>
                        </a:rPr>
                        <a:t>1km</a:t>
                      </a:r>
                      <a:endParaRPr lang="en-US" sz="135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Ambient</a:t>
                      </a:r>
                    </a:p>
                  </a:txBody>
                  <a:tcPr marL="9525" marR="9525" marT="9525" marB="0" anchor="ctr"/>
                </a:tc>
                <a:tc>
                  <a:txBody>
                    <a:bodyPr/>
                    <a:lstStyle/>
                    <a:p>
                      <a:pPr algn="l" fontAlgn="ctr"/>
                      <a:r>
                        <a:rPr lang="en-US" sz="1350" b="0" i="0" u="none" strike="noStrike" dirty="0" err="1">
                          <a:solidFill>
                            <a:srgbClr val="000000"/>
                          </a:solidFill>
                          <a:effectLst/>
                          <a:latin typeface="Calibri" panose="020F0502020204030204" pitchFamily="34" charset="0"/>
                        </a:rPr>
                        <a:t>Dasymetric</a:t>
                      </a:r>
                      <a:r>
                        <a:rPr lang="en-US" sz="1350" b="0" i="0" u="none" strike="noStrike" dirty="0">
                          <a:solidFill>
                            <a:srgbClr val="000000"/>
                          </a:solidFill>
                          <a:effectLst/>
                          <a:latin typeface="Calibri" panose="020F0502020204030204" pitchFamily="34" charset="0"/>
                        </a:rPr>
                        <a:t> mapping</a:t>
                      </a: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Roads, slope, </a:t>
                      </a:r>
                      <a:r>
                        <a:rPr lang="en-US" sz="1350" b="0" i="0" u="none" strike="noStrike" dirty="0" smtClean="0">
                          <a:solidFill>
                            <a:srgbClr val="000000"/>
                          </a:solidFill>
                          <a:effectLst/>
                          <a:latin typeface="Calibri" panose="020F0502020204030204" pitchFamily="34" charset="0"/>
                        </a:rPr>
                        <a:t>elevation, land </a:t>
                      </a:r>
                      <a:r>
                        <a:rPr lang="en-US" sz="1350" b="0" i="0" u="none" strike="noStrike" dirty="0">
                          <a:solidFill>
                            <a:srgbClr val="000000"/>
                          </a:solidFill>
                          <a:effectLst/>
                          <a:latin typeface="Calibri" panose="020F0502020204030204" pitchFamily="34" charset="0"/>
                        </a:rPr>
                        <a:t>cover, </a:t>
                      </a:r>
                      <a:r>
                        <a:rPr lang="en-US" sz="1350" b="0" i="0" u="none" strike="noStrike" dirty="0" smtClean="0">
                          <a:solidFill>
                            <a:srgbClr val="000000"/>
                          </a:solidFill>
                          <a:effectLst/>
                          <a:latin typeface="Calibri" panose="020F0502020204030204" pitchFamily="34" charset="0"/>
                        </a:rPr>
                        <a:t>urban</a:t>
                      </a:r>
                      <a:r>
                        <a:rPr lang="en-US" sz="1350" b="0" i="0" u="none" strike="noStrike" baseline="0" dirty="0" smtClean="0">
                          <a:solidFill>
                            <a:srgbClr val="000000"/>
                          </a:solidFill>
                          <a:effectLst/>
                          <a:latin typeface="Calibri" panose="020F0502020204030204" pitchFamily="34" charset="0"/>
                        </a:rPr>
                        <a:t> boundaries, </a:t>
                      </a:r>
                      <a:r>
                        <a:rPr lang="en-US" sz="1350" b="0" i="0" u="none" strike="noStrike" dirty="0" smtClean="0">
                          <a:solidFill>
                            <a:srgbClr val="000000"/>
                          </a:solidFill>
                          <a:effectLst/>
                          <a:latin typeface="Calibri" panose="020F0502020204030204" pitchFamily="34" charset="0"/>
                        </a:rPr>
                        <a:t>nighttime </a:t>
                      </a:r>
                      <a:r>
                        <a:rPr lang="en-US" sz="1350" b="0" i="0" u="none" strike="noStrike" dirty="0">
                          <a:solidFill>
                            <a:srgbClr val="000000"/>
                          </a:solidFill>
                          <a:effectLst/>
                          <a:latin typeface="Calibri" panose="020F0502020204030204" pitchFamily="34" charset="0"/>
                        </a:rPr>
                        <a:t>lights</a:t>
                      </a:r>
                    </a:p>
                  </a:txBody>
                  <a:tcPr marL="9525" marR="9525" marT="9525" marB="0" anchor="ctr"/>
                </a:tc>
                <a:tc>
                  <a:txBody>
                    <a:bodyPr/>
                    <a:lstStyle/>
                    <a:p>
                      <a:pPr algn="l" fontAlgn="ctr"/>
                      <a:r>
                        <a:rPr lang="en-US" sz="1350" b="0" i="0" u="none" strike="noStrike">
                          <a:solidFill>
                            <a:srgbClr val="000000"/>
                          </a:solidFill>
                          <a:effectLst/>
                          <a:latin typeface="Calibri" panose="020F0502020204030204" pitchFamily="34" charset="0"/>
                        </a:rPr>
                        <a:t>Varies by country</a:t>
                      </a:r>
                    </a:p>
                  </a:txBody>
                  <a:tcPr marL="9525" marR="9525" marT="9525" marB="0" anchor="ctr"/>
                </a:tc>
              </a:tr>
              <a:tr h="916988">
                <a:tc>
                  <a:txBody>
                    <a:bodyPr/>
                    <a:lstStyle/>
                    <a:p>
                      <a:r>
                        <a:rPr lang="en-US" sz="1400" b="1" dirty="0" err="1" smtClean="0"/>
                        <a:t>WorldPop</a:t>
                      </a:r>
                      <a:endParaRPr lang="en-US" sz="1400" b="1" dirty="0"/>
                    </a:p>
                  </a:txBody>
                  <a:tcPr anchor="ctr"/>
                </a:tc>
                <a:tc>
                  <a:txBody>
                    <a:bodyPr/>
                    <a:lstStyle/>
                    <a:p>
                      <a:pPr algn="l" fontAlgn="ctr"/>
                      <a:r>
                        <a:rPr lang="en-US" sz="1350" b="0" i="0" u="none" strike="noStrike">
                          <a:solidFill>
                            <a:srgbClr val="000000"/>
                          </a:solidFill>
                          <a:effectLst/>
                          <a:latin typeface="Calibri" panose="020F0502020204030204" pitchFamily="34" charset="0"/>
                        </a:rPr>
                        <a:t>Africa, Asia, Central and South America</a:t>
                      </a: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100m - 1km</a:t>
                      </a:r>
                    </a:p>
                  </a:txBody>
                  <a:tcPr marL="9525" marR="9525" marT="9525" marB="0" anchor="ctr"/>
                </a:tc>
                <a:tc>
                  <a:txBody>
                    <a:bodyPr/>
                    <a:lstStyle/>
                    <a:p>
                      <a:pPr algn="l" fontAlgn="ctr"/>
                      <a:r>
                        <a:rPr lang="en-US" sz="1350" b="0" i="0" u="none" strike="noStrike">
                          <a:solidFill>
                            <a:srgbClr val="000000"/>
                          </a:solidFill>
                          <a:effectLst/>
                          <a:latin typeface="Calibri" panose="020F0502020204030204" pitchFamily="34" charset="0"/>
                        </a:rPr>
                        <a:t>Residential</a:t>
                      </a:r>
                    </a:p>
                  </a:txBody>
                  <a:tcPr marL="9525" marR="9525" marT="9525" marB="0" anchor="ctr"/>
                </a:tc>
                <a:tc>
                  <a:txBody>
                    <a:bodyPr/>
                    <a:lstStyle/>
                    <a:p>
                      <a:pPr algn="l" fontAlgn="ctr"/>
                      <a:r>
                        <a:rPr lang="en-US" sz="1350" b="0" i="0" u="none" strike="noStrike" dirty="0" err="1">
                          <a:solidFill>
                            <a:srgbClr val="000000"/>
                          </a:solidFill>
                          <a:effectLst/>
                          <a:latin typeface="Calibri" panose="020F0502020204030204" pitchFamily="34" charset="0"/>
                        </a:rPr>
                        <a:t>Dasymetric</a:t>
                      </a:r>
                      <a:r>
                        <a:rPr lang="en-US" sz="1350" b="0" i="0" u="none" strike="noStrike" dirty="0">
                          <a:solidFill>
                            <a:srgbClr val="000000"/>
                          </a:solidFill>
                          <a:effectLst/>
                          <a:latin typeface="Calibri" panose="020F0502020204030204" pitchFamily="34" charset="0"/>
                        </a:rPr>
                        <a:t> mapping</a:t>
                      </a:r>
                    </a:p>
                  </a:txBody>
                  <a:tcPr marL="9525" marR="9525" marT="9525" marB="0" anchor="ctr"/>
                </a:tc>
                <a:tc>
                  <a:txBody>
                    <a:bodyPr/>
                    <a:lstStyle/>
                    <a:p>
                      <a:pPr algn="l" fontAlgn="ctr"/>
                      <a:r>
                        <a:rPr lang="en-US" sz="1350" b="0" i="0" u="none" strike="noStrike" dirty="0" smtClean="0">
                          <a:solidFill>
                            <a:srgbClr val="000000"/>
                          </a:solidFill>
                          <a:effectLst/>
                          <a:latin typeface="Calibri" panose="020F0502020204030204" pitchFamily="34" charset="0"/>
                        </a:rPr>
                        <a:t>Land</a:t>
                      </a:r>
                      <a:r>
                        <a:rPr lang="en-US" sz="1350" b="0" i="0" u="none" strike="noStrike" baseline="0" dirty="0" smtClean="0">
                          <a:solidFill>
                            <a:srgbClr val="000000"/>
                          </a:solidFill>
                          <a:effectLst/>
                          <a:latin typeface="Calibri" panose="020F0502020204030204" pitchFamily="34" charset="0"/>
                        </a:rPr>
                        <a:t> cover, settlement boundaries, roads, nighttime lights, health facility locations</a:t>
                      </a:r>
                      <a:endParaRPr lang="en-US" sz="135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Varies by country</a:t>
                      </a:r>
                    </a:p>
                  </a:txBody>
                  <a:tcPr marL="9525" marR="9525" marT="9525" marB="0" anchor="ctr"/>
                </a:tc>
              </a:tr>
              <a:tr h="916988">
                <a:tc>
                  <a:txBody>
                    <a:bodyPr/>
                    <a:lstStyle/>
                    <a:p>
                      <a:r>
                        <a:rPr lang="en-US" sz="1400" b="1" dirty="0" err="1" smtClean="0"/>
                        <a:t>Geostat</a:t>
                      </a:r>
                      <a:endParaRPr lang="en-US" sz="1400" b="1" dirty="0"/>
                    </a:p>
                  </a:txBody>
                  <a:tcPr anchor="ctr"/>
                </a:tc>
                <a:tc>
                  <a:txBody>
                    <a:bodyPr/>
                    <a:lstStyle/>
                    <a:p>
                      <a:pPr algn="l" fontAlgn="ctr"/>
                      <a:r>
                        <a:rPr lang="en-US" sz="1350" b="0" i="0" u="none" strike="noStrike" dirty="0">
                          <a:solidFill>
                            <a:srgbClr val="000000"/>
                          </a:solidFill>
                          <a:effectLst/>
                          <a:latin typeface="Calibri" panose="020F0502020204030204" pitchFamily="34" charset="0"/>
                        </a:rPr>
                        <a:t>Europe</a:t>
                      </a:r>
                    </a:p>
                  </a:txBody>
                  <a:tcPr marL="9525" marR="9525" marT="9525" marB="0" anchor="ctr"/>
                </a:tc>
                <a:tc>
                  <a:txBody>
                    <a:bodyPr/>
                    <a:lstStyle/>
                    <a:p>
                      <a:pPr algn="l" fontAlgn="ctr"/>
                      <a:r>
                        <a:rPr lang="en-US" sz="1350" b="0" i="0" u="none" strike="noStrike" dirty="0">
                          <a:solidFill>
                            <a:srgbClr val="000000"/>
                          </a:solidFill>
                          <a:effectLst/>
                          <a:latin typeface="Calibri" panose="020F0502020204030204" pitchFamily="34" charset="0"/>
                        </a:rPr>
                        <a:t>1km</a:t>
                      </a:r>
                    </a:p>
                  </a:txBody>
                  <a:tcPr marL="9525" marR="9525" marT="9525" marB="0" anchor="ctr"/>
                </a:tc>
                <a:tc>
                  <a:txBody>
                    <a:bodyPr/>
                    <a:lstStyle/>
                    <a:p>
                      <a:pPr algn="l" fontAlgn="ctr"/>
                      <a:r>
                        <a:rPr lang="en-US" sz="1350" b="0" i="0" u="none" strike="noStrike">
                          <a:solidFill>
                            <a:srgbClr val="000000"/>
                          </a:solidFill>
                          <a:effectLst/>
                          <a:latin typeface="Calibri" panose="020F0502020204030204" pitchFamily="34" charset="0"/>
                        </a:rPr>
                        <a:t>Residential</a:t>
                      </a:r>
                    </a:p>
                  </a:txBody>
                  <a:tcPr marL="9525" marR="9525" marT="9525" marB="0" anchor="ctr"/>
                </a:tc>
                <a:tc>
                  <a:txBody>
                    <a:bodyPr/>
                    <a:lstStyle/>
                    <a:p>
                      <a:pPr algn="l" fontAlgn="ctr"/>
                      <a:r>
                        <a:rPr lang="en-US" sz="1350" b="0" i="0" u="none" strike="noStrike" dirty="0" smtClean="0">
                          <a:solidFill>
                            <a:srgbClr val="000000"/>
                          </a:solidFill>
                          <a:effectLst/>
                          <a:latin typeface="Calibri" panose="020F0502020204030204" pitchFamily="34" charset="0"/>
                        </a:rPr>
                        <a:t>Aggregation of </a:t>
                      </a:r>
                      <a:r>
                        <a:rPr lang="en-US" sz="1350" b="0" i="0" u="none" strike="noStrike" dirty="0" err="1" smtClean="0">
                          <a:solidFill>
                            <a:srgbClr val="000000"/>
                          </a:solidFill>
                          <a:effectLst/>
                          <a:latin typeface="Calibri" panose="020F0502020204030204" pitchFamily="34" charset="0"/>
                        </a:rPr>
                        <a:t>microcensus</a:t>
                      </a:r>
                      <a:r>
                        <a:rPr lang="en-US" sz="1350" b="0" i="0" u="none" strike="noStrike" dirty="0" smtClean="0">
                          <a:solidFill>
                            <a:srgbClr val="000000"/>
                          </a:solidFill>
                          <a:effectLst/>
                          <a:latin typeface="Calibri" panose="020F0502020204030204" pitchFamily="34" charset="0"/>
                        </a:rPr>
                        <a:t>;</a:t>
                      </a:r>
                      <a:r>
                        <a:rPr lang="en-US" sz="1350" b="0" i="0" u="none" strike="noStrike" baseline="0" dirty="0" smtClean="0">
                          <a:solidFill>
                            <a:srgbClr val="000000"/>
                          </a:solidFill>
                          <a:effectLst/>
                          <a:latin typeface="Calibri" panose="020F0502020204030204" pitchFamily="34" charset="0"/>
                        </a:rPr>
                        <a:t> disaggregation and spatial modelling</a:t>
                      </a:r>
                      <a:endParaRPr lang="en-US" sz="135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1350" b="0" i="0" u="none" strike="noStrike" dirty="0" smtClean="0">
                          <a:solidFill>
                            <a:srgbClr val="000000"/>
                          </a:solidFill>
                          <a:effectLst/>
                          <a:latin typeface="Calibri" panose="020F0502020204030204" pitchFamily="34" charset="0"/>
                        </a:rPr>
                        <a:t>Land cover, road</a:t>
                      </a:r>
                      <a:r>
                        <a:rPr lang="en-US" sz="1350" b="0" i="0" u="none" strike="noStrike" baseline="0" dirty="0" smtClean="0">
                          <a:solidFill>
                            <a:srgbClr val="000000"/>
                          </a:solidFill>
                          <a:effectLst/>
                          <a:latin typeface="Calibri" panose="020F0502020204030204" pitchFamily="34" charset="0"/>
                        </a:rPr>
                        <a:t>s</a:t>
                      </a:r>
                      <a:endParaRPr lang="en-US" sz="1350" b="0" i="0" u="none" strike="noStrike" dirty="0">
                        <a:solidFill>
                          <a:srgbClr val="000000"/>
                        </a:solidFill>
                        <a:effectLst/>
                        <a:latin typeface="Calibri" panose="020F0502020204030204" pitchFamily="34" charset="0"/>
                      </a:endParaRPr>
                    </a:p>
                  </a:txBody>
                  <a:tcPr marL="9525" marR="9525" marT="9525" marB="0" anchor="ctr"/>
                </a:tc>
                <a:tc>
                  <a:txBody>
                    <a:bodyPr/>
                    <a:lstStyle/>
                    <a:p>
                      <a:pPr algn="l" fontAlgn="ctr"/>
                      <a:r>
                        <a:rPr lang="en-US" sz="1350" b="0" i="0" u="none" strike="noStrike" dirty="0" smtClean="0">
                          <a:solidFill>
                            <a:srgbClr val="000000"/>
                          </a:solidFill>
                          <a:effectLst/>
                          <a:latin typeface="Calibri" panose="020F0502020204030204" pitchFamily="34" charset="0"/>
                        </a:rPr>
                        <a:t>Varies by country</a:t>
                      </a:r>
                      <a:endParaRPr lang="en-US" sz="1350" b="0" i="0" u="none" strike="noStrike" dirty="0">
                        <a:solidFill>
                          <a:srgbClr val="000000"/>
                        </a:solidFill>
                        <a:effectLst/>
                        <a:latin typeface="Calibri" panose="020F0502020204030204" pitchFamily="34" charset="0"/>
                      </a:endParaRPr>
                    </a:p>
                  </a:txBody>
                  <a:tcPr marL="9525" marR="9525" marT="9525" marB="0" anchor="ctr"/>
                </a:tc>
              </a:tr>
            </a:tbl>
          </a:graphicData>
        </a:graphic>
      </p:graphicFrame>
      <p:sp>
        <p:nvSpPr>
          <p:cNvPr id="4" name="Title 3"/>
          <p:cNvSpPr>
            <a:spLocks noGrp="1"/>
          </p:cNvSpPr>
          <p:nvPr>
            <p:ph type="title"/>
          </p:nvPr>
        </p:nvSpPr>
        <p:spPr>
          <a:xfrm>
            <a:off x="191214" y="254699"/>
            <a:ext cx="8229600" cy="708128"/>
          </a:xfrm>
        </p:spPr>
        <p:txBody>
          <a:bodyPr/>
          <a:lstStyle/>
          <a:p>
            <a:pPr>
              <a:lnSpc>
                <a:spcPct val="90000"/>
              </a:lnSpc>
            </a:pPr>
            <a:r>
              <a:rPr lang="en-US" b="1" dirty="0" smtClean="0">
                <a:solidFill>
                  <a:srgbClr val="1985A7"/>
                </a:solidFill>
                <a:latin typeface="+mj-lt"/>
              </a:rPr>
              <a:t>Variety of Population Products </a:t>
            </a:r>
            <a:r>
              <a:rPr lang="en-US" b="1" dirty="0">
                <a:solidFill>
                  <a:srgbClr val="1985A7"/>
                </a:solidFill>
                <a:latin typeface="+mj-lt"/>
              </a:rPr>
              <a:t>Now Available</a:t>
            </a:r>
          </a:p>
        </p:txBody>
      </p:sp>
    </p:spTree>
    <p:extLst>
      <p:ext uri="{BB962C8B-B14F-4D97-AF65-F5344CB8AC3E}">
        <p14:creationId xmlns:p14="http://schemas.microsoft.com/office/powerpoint/2010/main" val="18480608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smtClean="0">
                <a:solidFill>
                  <a:srgbClr val="1985A7"/>
                </a:solidFill>
                <a:latin typeface="+mj-lt"/>
              </a:rPr>
              <a:t>The First Gridded Population Dataset, GPWv1</a:t>
            </a:r>
            <a:endParaRPr lang="en-US" sz="3200" b="1" dirty="0">
              <a:solidFill>
                <a:srgbClr val="1985A7"/>
              </a:solidFill>
              <a:latin typeface="+mj-lt"/>
            </a:endParaRPr>
          </a:p>
        </p:txBody>
      </p:sp>
      <p:sp>
        <p:nvSpPr>
          <p:cNvPr id="5" name="TextBox 4"/>
          <p:cNvSpPr txBox="1"/>
          <p:nvPr/>
        </p:nvSpPr>
        <p:spPr>
          <a:xfrm>
            <a:off x="223628" y="927442"/>
            <a:ext cx="4072985" cy="4708981"/>
          </a:xfrm>
          <a:prstGeom prst="rect">
            <a:avLst/>
          </a:prstGeom>
          <a:noFill/>
        </p:spPr>
        <p:txBody>
          <a:bodyPr wrap="square" rtlCol="0">
            <a:spAutoFit/>
          </a:bodyPr>
          <a:lstStyle/>
          <a:p>
            <a:pPr marL="365125" indent="-255588" eaLnBrk="0" hangingPunct="0">
              <a:spcBef>
                <a:spcPts val="400"/>
              </a:spcBef>
              <a:buClr>
                <a:schemeClr val="accent1"/>
              </a:buClr>
              <a:buSzPct val="68000"/>
              <a:buFont typeface="Wingdings 3" pitchFamily="18" charset="2"/>
              <a:buChar char=""/>
            </a:pPr>
            <a:r>
              <a:rPr lang="en-US" sz="2000" b="0" dirty="0">
                <a:latin typeface="Arial" pitchFamily="34" charset="0"/>
                <a:cs typeface="Arial" pitchFamily="34" charset="0"/>
              </a:rPr>
              <a:t>GPWv1 was an outgrowth of a Global Demography Workshop held at CIESIN in 1994 </a:t>
            </a:r>
          </a:p>
          <a:p>
            <a:pPr marL="365125" indent="-255588" eaLnBrk="0" hangingPunct="0">
              <a:spcBef>
                <a:spcPts val="1600"/>
              </a:spcBef>
              <a:buClr>
                <a:schemeClr val="accent1"/>
              </a:buClr>
              <a:buSzPct val="68000"/>
              <a:buFont typeface="Wingdings 3" pitchFamily="18" charset="2"/>
              <a:buChar char=""/>
            </a:pPr>
            <a:r>
              <a:rPr lang="en-US" sz="2000" b="0" dirty="0">
                <a:latin typeface="Arial" pitchFamily="34" charset="0"/>
                <a:cs typeface="Arial" pitchFamily="34" charset="0"/>
              </a:rPr>
              <a:t>Consensus that a consistent global database of population totals in raster format would be invaluable for interdisciplinary study (</a:t>
            </a:r>
            <a:r>
              <a:rPr lang="en-US" sz="2000" b="0" dirty="0" err="1">
                <a:latin typeface="Arial" pitchFamily="34" charset="0"/>
                <a:cs typeface="Arial" pitchFamily="34" charset="0"/>
              </a:rPr>
              <a:t>Deichmann</a:t>
            </a:r>
            <a:r>
              <a:rPr lang="en-US" sz="2000" b="0" dirty="0">
                <a:latin typeface="Arial" pitchFamily="34" charset="0"/>
                <a:cs typeface="Arial" pitchFamily="34" charset="0"/>
              </a:rPr>
              <a:t> et al., 2001</a:t>
            </a:r>
            <a:r>
              <a:rPr lang="en-US" sz="2000" b="0" dirty="0" smtClean="0">
                <a:latin typeface="Arial" pitchFamily="34" charset="0"/>
                <a:cs typeface="Arial" pitchFamily="34" charset="0"/>
              </a:rPr>
              <a:t>)</a:t>
            </a:r>
            <a:endParaRPr lang="en-US" sz="2000" b="0" dirty="0">
              <a:latin typeface="Arial" pitchFamily="34" charset="0"/>
              <a:cs typeface="Arial" pitchFamily="34" charset="0"/>
            </a:endParaRPr>
          </a:p>
          <a:p>
            <a:pPr marL="365125" indent="-255588" eaLnBrk="0" hangingPunct="0">
              <a:spcBef>
                <a:spcPts val="1600"/>
              </a:spcBef>
              <a:buClr>
                <a:schemeClr val="accent1"/>
              </a:buClr>
              <a:buSzPct val="68000"/>
              <a:buFont typeface="Wingdings 3" pitchFamily="18" charset="2"/>
              <a:buChar char=""/>
            </a:pPr>
            <a:r>
              <a:rPr lang="en-US" sz="2000" b="0" dirty="0">
                <a:latin typeface="Arial" pitchFamily="34" charset="0"/>
                <a:cs typeface="Arial" pitchFamily="34" charset="0"/>
              </a:rPr>
              <a:t>Produced by Waldo Tobler, Uwe </a:t>
            </a:r>
            <a:r>
              <a:rPr lang="en-US" sz="2000" b="0" dirty="0" err="1">
                <a:latin typeface="Arial" pitchFamily="34" charset="0"/>
                <a:cs typeface="Arial" pitchFamily="34" charset="0"/>
              </a:rPr>
              <a:t>Deichmann</a:t>
            </a:r>
            <a:r>
              <a:rPr lang="en-US" sz="2000" b="0" dirty="0">
                <a:latin typeface="Arial" pitchFamily="34" charset="0"/>
                <a:cs typeface="Arial" pitchFamily="34" charset="0"/>
              </a:rPr>
              <a:t>, Jon </a:t>
            </a:r>
            <a:r>
              <a:rPr lang="en-US" sz="2000" b="0" dirty="0" err="1">
                <a:latin typeface="Arial" pitchFamily="34" charset="0"/>
                <a:cs typeface="Arial" pitchFamily="34" charset="0"/>
              </a:rPr>
              <a:t>Gottsegen</a:t>
            </a:r>
            <a:r>
              <a:rPr lang="en-US" sz="2000" b="0" dirty="0">
                <a:latin typeface="Arial" pitchFamily="34" charset="0"/>
                <a:cs typeface="Arial" pitchFamily="34" charset="0"/>
              </a:rPr>
              <a:t>, and Kelly </a:t>
            </a:r>
            <a:r>
              <a:rPr lang="en-US" sz="2000" b="0" dirty="0" err="1">
                <a:latin typeface="Arial" pitchFamily="34" charset="0"/>
                <a:cs typeface="Arial" pitchFamily="34" charset="0"/>
              </a:rPr>
              <a:t>Maloy</a:t>
            </a:r>
            <a:r>
              <a:rPr lang="en-US" sz="2000" b="0" dirty="0">
                <a:latin typeface="Arial" pitchFamily="34" charset="0"/>
                <a:cs typeface="Arial" pitchFamily="34" charset="0"/>
              </a:rPr>
              <a:t> at the UC Santa </a:t>
            </a:r>
            <a:r>
              <a:rPr lang="en-US" sz="2000" b="0" dirty="0" smtClean="0">
                <a:latin typeface="Arial" pitchFamily="34" charset="0"/>
                <a:cs typeface="Arial" pitchFamily="34" charset="0"/>
              </a:rPr>
              <a:t>Barbara</a:t>
            </a:r>
            <a:endParaRPr lang="en-US" sz="2000" b="0" dirty="0">
              <a:latin typeface="Arial" pitchFamily="34" charset="0"/>
              <a:cs typeface="Arial" pitchFamily="34" charset="0"/>
            </a:endParaRPr>
          </a:p>
          <a:p>
            <a:pPr marL="365125" indent="-255588" eaLnBrk="0" hangingPunct="0">
              <a:spcBef>
                <a:spcPts val="400"/>
              </a:spcBef>
              <a:buClr>
                <a:schemeClr val="accent1"/>
              </a:buClr>
              <a:buSzPct val="68000"/>
              <a:buFont typeface="Wingdings 3" pitchFamily="18" charset="2"/>
              <a:buChar char=""/>
            </a:pPr>
            <a:endParaRPr lang="en-US" sz="2000" b="0" dirty="0">
              <a:latin typeface="Arial" pitchFamily="34" charset="0"/>
              <a:cs typeface="Arial" pitchFamily="34" charset="0"/>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16113" b="14639"/>
          <a:stretch/>
        </p:blipFill>
        <p:spPr>
          <a:xfrm rot="292878">
            <a:off x="4898113" y="1003352"/>
            <a:ext cx="3407327" cy="4884295"/>
          </a:xfrm>
          <a:prstGeom prst="rect">
            <a:avLst/>
          </a:prstGeom>
        </p:spPr>
      </p:pic>
      <p:pic>
        <p:nvPicPr>
          <p:cNvPr id="3074" name="Picture 2" descr="Image result for gpw gridded population gpw v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415" y="5145649"/>
            <a:ext cx="4666946" cy="1674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311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76178" y="1256982"/>
            <a:ext cx="8229600" cy="923330"/>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273021761"/>
              </p:ext>
            </p:extLst>
          </p:nvPr>
        </p:nvGraphicFramePr>
        <p:xfrm>
          <a:off x="155812" y="832761"/>
          <a:ext cx="8839200" cy="5969319"/>
        </p:xfrm>
        <a:graphic>
          <a:graphicData uri="http://schemas.openxmlformats.org/drawingml/2006/table">
            <a:tbl>
              <a:tblPr firstRow="1" bandRow="1">
                <a:tableStyleId>{74C1A8A3-306A-4EB7-A6B1-4F7E0EB9C5D6}</a:tableStyleId>
              </a:tblPr>
              <a:tblGrid>
                <a:gridCol w="715666"/>
                <a:gridCol w="865484"/>
                <a:gridCol w="1057275"/>
                <a:gridCol w="1111525"/>
                <a:gridCol w="1309116"/>
                <a:gridCol w="1151234"/>
                <a:gridCol w="2628900"/>
              </a:tblGrid>
              <a:tr h="370840">
                <a:tc>
                  <a:txBody>
                    <a:bodyPr/>
                    <a:lstStyle/>
                    <a:p>
                      <a:pPr algn="ctr" fontAlgn="b"/>
                      <a:endParaRPr lang="en-US" sz="1600" b="1" i="0" u="none" strike="noStrike" dirty="0">
                        <a:solidFill>
                          <a:srgbClr val="000000"/>
                        </a:solidFill>
                        <a:effectLst/>
                        <a:latin typeface="Calibri"/>
                      </a:endParaRPr>
                    </a:p>
                  </a:txBody>
                  <a:tcPr marL="9525" marR="9525" marT="9525" marB="0" anchor="b"/>
                </a:tc>
                <a:tc>
                  <a:txBody>
                    <a:bodyPr/>
                    <a:lstStyle/>
                    <a:p>
                      <a:pPr algn="ctr" fontAlgn="b"/>
                      <a:r>
                        <a:rPr lang="en-US" sz="1400" b="1" u="none" strike="noStrike" dirty="0" smtClean="0">
                          <a:effectLst/>
                        </a:rPr>
                        <a:t>Publication Year</a:t>
                      </a:r>
                      <a:endParaRPr lang="en-US" sz="1400" b="1" i="0" u="none" strike="noStrike" dirty="0">
                        <a:solidFill>
                          <a:srgbClr val="000000"/>
                        </a:solidFill>
                        <a:effectLst/>
                        <a:latin typeface="+mn-lt"/>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b="1" u="none" strike="noStrike" dirty="0" smtClean="0">
                          <a:effectLst/>
                        </a:rPr>
                        <a:t>Years of Estimation</a:t>
                      </a:r>
                      <a:endParaRPr lang="en-US" sz="1400" b="1" i="0" u="none" strike="noStrike" dirty="0" smtClean="0">
                        <a:solidFill>
                          <a:srgbClr val="000000"/>
                        </a:solidFill>
                        <a:effectLst/>
                        <a:latin typeface="+mn-lt"/>
                      </a:endParaRPr>
                    </a:p>
                    <a:p>
                      <a:pPr algn="ctr" fontAlgn="b"/>
                      <a:endParaRPr lang="en-US" sz="1400" b="1" i="0" u="none" strike="noStrike" dirty="0">
                        <a:solidFill>
                          <a:schemeClr val="bg1"/>
                        </a:solidFill>
                        <a:effectLst/>
                        <a:latin typeface="Calibri"/>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b="1" u="none" strike="noStrike" dirty="0" smtClean="0">
                          <a:effectLst/>
                        </a:rPr>
                        <a:t>Grid Resolution</a:t>
                      </a:r>
                      <a:endParaRPr lang="en-US" sz="1400" b="1" i="0" u="none" strike="noStrike" dirty="0" smtClean="0">
                        <a:solidFill>
                          <a:srgbClr val="000000"/>
                        </a:solidFill>
                        <a:effectLst/>
                        <a:latin typeface="+mn-lt"/>
                      </a:endParaRPr>
                    </a:p>
                  </a:txBody>
                  <a:tcPr marL="9525" marR="9525" marT="9525" marB="0" anchor="ctr"/>
                </a:tc>
                <a:tc>
                  <a:txBody>
                    <a:bodyPr/>
                    <a:lstStyle/>
                    <a:p>
                      <a:pPr algn="ctr" fontAlgn="b"/>
                      <a:r>
                        <a:rPr lang="en-US" sz="1400" b="1" u="none" strike="noStrike" dirty="0" smtClean="0">
                          <a:effectLst/>
                        </a:rPr>
                        <a:t>Number of Input Units (subnational geographic units)</a:t>
                      </a:r>
                      <a:endParaRPr lang="en-US" sz="1400" b="1" i="0" u="none" strike="noStrike" dirty="0">
                        <a:solidFill>
                          <a:srgbClr val="000000"/>
                        </a:solidFill>
                        <a:effectLst/>
                        <a:latin typeface="+mn-lt"/>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b="1" u="none" strike="noStrike" dirty="0" smtClean="0">
                          <a:effectLst/>
                        </a:rPr>
                        <a:t>Census variables</a:t>
                      </a:r>
                      <a:endParaRPr lang="en-US" sz="1400" b="1" i="0" u="none" strike="noStrike" dirty="0" smtClean="0">
                        <a:solidFill>
                          <a:srgbClr val="000000"/>
                        </a:solidFill>
                        <a:effectLst/>
                        <a:latin typeface="+mn-lt"/>
                      </a:endParaRPr>
                    </a:p>
                    <a:p>
                      <a:pPr algn="ctr" fontAlgn="b"/>
                      <a:endParaRPr lang="en-US" sz="1400" b="1" i="0" u="none" strike="noStrike" dirty="0">
                        <a:solidFill>
                          <a:schemeClr val="bg1"/>
                        </a:solidFill>
                        <a:effectLst/>
                        <a:latin typeface="Calibri"/>
                      </a:endParaRPr>
                    </a:p>
                  </a:txBody>
                  <a:tcPr marL="9525" marR="9525" marT="9525" marB="0" anchor="ctr"/>
                </a:tc>
                <a:tc>
                  <a:txBody>
                    <a:bodyPr/>
                    <a:lstStyle/>
                    <a:p>
                      <a:pPr algn="ctr" fontAlgn="b"/>
                      <a:r>
                        <a:rPr lang="en-US" sz="1400" b="1" i="0" u="none" strike="noStrike" dirty="0" smtClean="0">
                          <a:solidFill>
                            <a:schemeClr val="bg1"/>
                          </a:solidFill>
                          <a:effectLst/>
                          <a:latin typeface="Calibri"/>
                        </a:rPr>
                        <a:t>Population Density Grid</a:t>
                      </a:r>
                      <a:endParaRPr lang="en-US" sz="1400" b="1" i="0" u="none" strike="noStrike" dirty="0">
                        <a:solidFill>
                          <a:schemeClr val="bg1"/>
                        </a:solidFill>
                        <a:effectLst/>
                        <a:latin typeface="Calibri"/>
                      </a:endParaRPr>
                    </a:p>
                  </a:txBody>
                  <a:tcPr marL="9525" marR="9525" marT="9525" marB="0" anchor="ctr"/>
                </a:tc>
              </a:tr>
              <a:tr h="1201103">
                <a:tc>
                  <a:txBody>
                    <a:bodyPr/>
                    <a:lstStyle/>
                    <a:p>
                      <a:pPr algn="ctr" fontAlgn="b"/>
                      <a:r>
                        <a:rPr lang="en-US" sz="1600" b="1" u="none" strike="noStrike" dirty="0" smtClean="0">
                          <a:effectLst/>
                        </a:rPr>
                        <a:t>GPWv1</a:t>
                      </a:r>
                      <a:endParaRPr lang="en-US" sz="1600" b="1" i="0" u="none" strike="noStrike" dirty="0">
                        <a:solidFill>
                          <a:schemeClr val="bg1"/>
                        </a:solidFill>
                        <a:effectLst/>
                        <a:latin typeface="+mn-lt"/>
                      </a:endParaRPr>
                    </a:p>
                  </a:txBody>
                  <a:tcPr marL="9525" marR="9525" marT="9525" marB="0" anchor="ctr"/>
                </a:tc>
                <a:tc>
                  <a:txBody>
                    <a:bodyPr/>
                    <a:lstStyle/>
                    <a:p>
                      <a:pPr algn="ctr" fontAlgn="b"/>
                      <a:r>
                        <a:rPr lang="en-US" sz="1400" u="none" strike="noStrike" dirty="0">
                          <a:effectLst/>
                        </a:rPr>
                        <a:t>1995</a:t>
                      </a:r>
                      <a:endParaRPr lang="en-US" sz="1400" b="0" i="0" u="none" strike="noStrike" dirty="0">
                        <a:solidFill>
                          <a:srgbClr val="000000"/>
                        </a:solidFill>
                        <a:effectLst/>
                        <a:latin typeface="Calibri"/>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400" u="none" strike="noStrike" dirty="0" smtClean="0">
                        <a:effectLst/>
                      </a:endParaRPr>
                    </a:p>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effectLst/>
                        </a:rPr>
                        <a:t>1994</a:t>
                      </a:r>
                      <a:endParaRPr lang="en-US" sz="1400" b="0" i="0" u="none" strike="noStrike" dirty="0" smtClean="0">
                        <a:solidFill>
                          <a:srgbClr val="000000"/>
                        </a:solidFill>
                        <a:effectLst/>
                        <a:latin typeface="+mn-lt"/>
                      </a:endParaRPr>
                    </a:p>
                    <a:p>
                      <a:pPr algn="ctr" fontAlgn="b"/>
                      <a:endParaRPr lang="en-US" sz="1400" b="0" i="0" u="none" strike="noStrike" dirty="0">
                        <a:solidFill>
                          <a:srgbClr val="000000"/>
                        </a:solidFill>
                        <a:effectLst/>
                        <a:latin typeface="Calibri"/>
                      </a:endParaRPr>
                    </a:p>
                  </a:txBody>
                  <a:tcPr marL="9525" marR="9525" marT="9525" marB="0" anchor="ctr"/>
                </a:tc>
                <a:tc>
                  <a:txBody>
                    <a:bodyPr/>
                    <a:lstStyle/>
                    <a:p>
                      <a:pPr algn="ctr" fontAlgn="b"/>
                      <a:r>
                        <a:rPr lang="en-US" sz="1400" u="none" strike="noStrike" dirty="0" smtClean="0">
                          <a:effectLst/>
                        </a:rPr>
                        <a:t>5 arc-minute (10 km)</a:t>
                      </a:r>
                      <a:endParaRPr lang="en-US" sz="1400" b="0" i="0" u="none" strike="noStrike" dirty="0">
                        <a:solidFill>
                          <a:srgbClr val="000000"/>
                        </a:solidFill>
                        <a:effectLst/>
                        <a:latin typeface="+mn-lt"/>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en-US" sz="1400" u="none" strike="noStrike" dirty="0" smtClean="0">
                        <a:effectLst/>
                      </a:endParaRPr>
                    </a:p>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effectLst/>
                        </a:rPr>
                        <a:t>19,000</a:t>
                      </a:r>
                      <a:endParaRPr lang="en-US" sz="1400" b="0" i="0" u="none" strike="noStrike" dirty="0" smtClean="0">
                        <a:solidFill>
                          <a:srgbClr val="000000"/>
                        </a:solidFill>
                        <a:effectLst/>
                        <a:latin typeface="+mn-lt"/>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effectLst/>
                        </a:rPr>
                        <a:t>Total Population</a:t>
                      </a:r>
                      <a:endParaRPr lang="en-US" sz="1400" b="0" i="0" u="none" strike="noStrike" dirty="0" smtClean="0">
                        <a:solidFill>
                          <a:srgbClr val="000000"/>
                        </a:solidFill>
                        <a:effectLst/>
                        <a:latin typeface="+mn-lt"/>
                      </a:endParaRPr>
                    </a:p>
                    <a:p>
                      <a:pPr algn="ctr" fontAlgn="b"/>
                      <a:endParaRPr lang="en-US" sz="1400" b="0" i="0" u="none" strike="noStrike" dirty="0">
                        <a:solidFill>
                          <a:srgbClr val="000000"/>
                        </a:solidFill>
                        <a:effectLst/>
                        <a:latin typeface="Calibri"/>
                      </a:endParaRPr>
                    </a:p>
                  </a:txBody>
                  <a:tcPr marL="9525" marR="9525" marT="9525" marB="0" anchor="ctr"/>
                </a:tc>
                <a:tc>
                  <a:txBody>
                    <a:bodyPr/>
                    <a:lstStyle/>
                    <a:p>
                      <a:pPr algn="ctr" fontAlgn="b"/>
                      <a:endParaRPr lang="en-US" sz="1400" b="0" i="0" u="none" strike="noStrike" dirty="0">
                        <a:solidFill>
                          <a:srgbClr val="000000"/>
                        </a:solidFill>
                        <a:effectLst/>
                        <a:latin typeface="Calibri"/>
                      </a:endParaRPr>
                    </a:p>
                  </a:txBody>
                  <a:tcPr marL="9525" marR="9525" marT="9525" marB="0" anchor="ctr"/>
                </a:tc>
              </a:tr>
              <a:tr h="1201103">
                <a:tc>
                  <a:txBody>
                    <a:bodyPr/>
                    <a:lstStyle/>
                    <a:p>
                      <a:pPr algn="ctr" fontAlgn="b"/>
                      <a:r>
                        <a:rPr lang="en-US" sz="1600" b="1" u="none" strike="noStrike" dirty="0" smtClean="0">
                          <a:effectLst/>
                        </a:rPr>
                        <a:t>GPWv2</a:t>
                      </a:r>
                      <a:endParaRPr lang="en-US" sz="1600" b="1" i="0" u="none" strike="noStrike" dirty="0">
                        <a:solidFill>
                          <a:schemeClr val="bg1"/>
                        </a:solidFill>
                        <a:effectLst/>
                        <a:latin typeface="+mn-lt"/>
                      </a:endParaRPr>
                    </a:p>
                  </a:txBody>
                  <a:tcPr marL="9525" marR="9525" marT="9525" marB="0" anchor="ctr"/>
                </a:tc>
                <a:tc>
                  <a:txBody>
                    <a:bodyPr/>
                    <a:lstStyle/>
                    <a:p>
                      <a:pPr algn="ctr" fontAlgn="b"/>
                      <a:r>
                        <a:rPr lang="en-US" sz="1400" u="none" strike="noStrike" dirty="0" smtClean="0">
                          <a:effectLst/>
                        </a:rPr>
                        <a:t>2000</a:t>
                      </a:r>
                      <a:endParaRPr lang="en-US" sz="1400" b="0" i="0" u="none" strike="noStrike" dirty="0">
                        <a:solidFill>
                          <a:srgbClr val="000000"/>
                        </a:solidFill>
                        <a:effectLst/>
                        <a:latin typeface="Calibri"/>
                      </a:endParaRPr>
                    </a:p>
                  </a:txBody>
                  <a:tcPr marL="9525" marR="9525" marT="9525" marB="0" anchor="ctr"/>
                </a:tc>
                <a:tc>
                  <a:txBody>
                    <a:bodyPr/>
                    <a:lstStyle/>
                    <a:p>
                      <a:pPr algn="ctr" fontAlgn="b"/>
                      <a:r>
                        <a:rPr lang="en-US" sz="1400" u="none" strike="noStrike" dirty="0">
                          <a:effectLst/>
                        </a:rPr>
                        <a:t>1990, 1995</a:t>
                      </a:r>
                      <a:endParaRPr lang="en-US" sz="1400" b="0" i="0" u="none" strike="noStrike" dirty="0">
                        <a:solidFill>
                          <a:srgbClr val="000000"/>
                        </a:solidFill>
                        <a:effectLst/>
                        <a:latin typeface="Calibri"/>
                      </a:endParaRPr>
                    </a:p>
                  </a:txBody>
                  <a:tcPr marL="9525" marR="9525" marT="9525" marB="0" anchor="ctr"/>
                </a:tc>
                <a:tc>
                  <a:txBody>
                    <a:bodyPr/>
                    <a:lstStyle/>
                    <a:p>
                      <a:pPr algn="ctr" fontAlgn="b"/>
                      <a:r>
                        <a:rPr lang="en-US" sz="1400" u="none" strike="noStrike" dirty="0" smtClean="0">
                          <a:effectLst/>
                        </a:rPr>
                        <a:t>2.5 arc-minute (5 km)</a:t>
                      </a:r>
                      <a:endParaRPr lang="en-US" sz="1400" b="0" i="0" u="none" strike="noStrike" dirty="0">
                        <a:solidFill>
                          <a:srgbClr val="000000"/>
                        </a:solidFill>
                        <a:effectLst/>
                        <a:latin typeface="+mn-lt"/>
                      </a:endParaRPr>
                    </a:p>
                  </a:txBody>
                  <a:tcPr marL="9525" marR="9525" marT="9525" marB="0" anchor="ctr"/>
                </a:tc>
                <a:tc>
                  <a:txBody>
                    <a:bodyPr/>
                    <a:lstStyle/>
                    <a:p>
                      <a:pPr algn="ctr" fontAlgn="b"/>
                      <a:r>
                        <a:rPr lang="en-US" sz="1400" u="none" strike="noStrike" dirty="0" smtClean="0">
                          <a:effectLst/>
                        </a:rPr>
                        <a:t>127,000</a:t>
                      </a:r>
                      <a:endParaRPr lang="en-US" sz="1400" b="0" i="0" u="none" strike="noStrike" dirty="0">
                        <a:solidFill>
                          <a:srgbClr val="000000"/>
                        </a:solidFill>
                        <a:effectLst/>
                        <a:latin typeface="+mn-lt"/>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effectLst/>
                        </a:rPr>
                        <a:t>Total Population</a:t>
                      </a:r>
                      <a:endParaRPr lang="en-US" sz="1400" b="0" i="0" u="none" strike="noStrike" dirty="0" smtClean="0">
                        <a:solidFill>
                          <a:srgbClr val="000000"/>
                        </a:solidFill>
                        <a:effectLst/>
                        <a:latin typeface="+mn-lt"/>
                      </a:endParaRPr>
                    </a:p>
                    <a:p>
                      <a:pPr algn="ctr" fontAlgn="b"/>
                      <a:endParaRPr lang="en-US" sz="1400" b="0" i="0" u="none" strike="noStrike" dirty="0">
                        <a:solidFill>
                          <a:srgbClr val="000000"/>
                        </a:solidFill>
                        <a:effectLst/>
                        <a:latin typeface="Calibri"/>
                      </a:endParaRPr>
                    </a:p>
                  </a:txBody>
                  <a:tcPr marL="9525" marR="9525" marT="9525" marB="0" anchor="ctr"/>
                </a:tc>
                <a:tc>
                  <a:txBody>
                    <a:bodyPr/>
                    <a:lstStyle/>
                    <a:p>
                      <a:pPr algn="ctr" fontAlgn="b"/>
                      <a:endParaRPr lang="en-US" sz="1400" b="0" i="0" u="none" strike="noStrike" dirty="0">
                        <a:solidFill>
                          <a:srgbClr val="000000"/>
                        </a:solidFill>
                        <a:effectLst/>
                        <a:latin typeface="Calibri"/>
                      </a:endParaRPr>
                    </a:p>
                  </a:txBody>
                  <a:tcPr marL="9525" marR="9525" marT="9525" marB="0" anchor="ctr"/>
                </a:tc>
              </a:tr>
              <a:tr h="1201103">
                <a:tc>
                  <a:txBody>
                    <a:bodyPr/>
                    <a:lstStyle/>
                    <a:p>
                      <a:pPr algn="ctr" fontAlgn="b"/>
                      <a:r>
                        <a:rPr lang="en-US" sz="1600" b="1" u="none" strike="noStrike" dirty="0" smtClean="0">
                          <a:effectLst/>
                        </a:rPr>
                        <a:t>GPWv3</a:t>
                      </a:r>
                      <a:endParaRPr lang="en-US" sz="1600" b="1" i="0" u="none" strike="noStrike" dirty="0">
                        <a:solidFill>
                          <a:schemeClr val="bg1"/>
                        </a:solidFill>
                        <a:effectLst/>
                        <a:latin typeface="+mn-lt"/>
                      </a:endParaRPr>
                    </a:p>
                  </a:txBody>
                  <a:tcPr marL="9525" marR="9525" marT="9525" marB="0" anchor="ctr"/>
                </a:tc>
                <a:tc>
                  <a:txBody>
                    <a:bodyPr/>
                    <a:lstStyle/>
                    <a:p>
                      <a:pPr algn="ctr" fontAlgn="b"/>
                      <a:r>
                        <a:rPr lang="en-US" sz="1400" u="none" strike="noStrike" dirty="0" smtClean="0">
                          <a:effectLst/>
                        </a:rPr>
                        <a:t>2005</a:t>
                      </a:r>
                      <a:endParaRPr lang="en-US" sz="1400" b="0" i="0" u="none" strike="noStrike" dirty="0">
                        <a:solidFill>
                          <a:srgbClr val="000000"/>
                        </a:solidFill>
                        <a:effectLst/>
                        <a:latin typeface="Calibri"/>
                      </a:endParaRPr>
                    </a:p>
                  </a:txBody>
                  <a:tcPr marL="9525" marR="9525" marT="9525" marB="0" anchor="ctr"/>
                </a:tc>
                <a:tc>
                  <a:txBody>
                    <a:bodyPr/>
                    <a:lstStyle/>
                    <a:p>
                      <a:pPr algn="ctr" fontAlgn="b"/>
                      <a:r>
                        <a:rPr lang="en-US" sz="1400" u="none" strike="noStrike" dirty="0" smtClean="0">
                          <a:effectLst/>
                        </a:rPr>
                        <a:t>1990, 1995, 2000</a:t>
                      </a:r>
                      <a:endParaRPr lang="en-US" sz="1400" b="0" i="0" u="none" strike="noStrike" dirty="0">
                        <a:solidFill>
                          <a:srgbClr val="000000"/>
                        </a:solidFill>
                        <a:effectLst/>
                        <a:latin typeface="+mn-lt"/>
                      </a:endParaRPr>
                    </a:p>
                  </a:txBody>
                  <a:tcPr marL="9525" marR="9525" marT="9525" marB="0" anchor="ctr"/>
                </a:tc>
                <a:tc>
                  <a:txBody>
                    <a:bodyPr/>
                    <a:lstStyle/>
                    <a:p>
                      <a:pPr algn="ctr" fontAlgn="b"/>
                      <a:r>
                        <a:rPr lang="en-US" sz="1400" u="none" strike="noStrike" dirty="0" smtClean="0">
                          <a:effectLst/>
                        </a:rPr>
                        <a:t>2.5 arc-minute (5 km)</a:t>
                      </a:r>
                      <a:endParaRPr lang="en-US" sz="1400" b="0" i="0" u="none" strike="noStrike" dirty="0">
                        <a:solidFill>
                          <a:srgbClr val="000000"/>
                        </a:solidFill>
                        <a:effectLst/>
                        <a:latin typeface="+mn-lt"/>
                      </a:endParaRPr>
                    </a:p>
                  </a:txBody>
                  <a:tcPr marL="9525" marR="9525" marT="9525" marB="0" anchor="ctr"/>
                </a:tc>
                <a:tc>
                  <a:txBody>
                    <a:bodyPr/>
                    <a:lstStyle/>
                    <a:p>
                      <a:pPr algn="ctr" fontAlgn="b"/>
                      <a:r>
                        <a:rPr lang="en-US" sz="1400" u="none" strike="noStrike" dirty="0" smtClean="0">
                          <a:effectLst/>
                        </a:rPr>
                        <a:t>~ 400,000</a:t>
                      </a:r>
                      <a:endParaRPr lang="en-US" sz="1400" b="0" i="0" u="none" strike="noStrike" dirty="0">
                        <a:solidFill>
                          <a:srgbClr val="000000"/>
                        </a:solidFill>
                        <a:effectLst/>
                        <a:latin typeface="Calibri"/>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effectLst/>
                        </a:rPr>
                        <a:t>Total Population</a:t>
                      </a:r>
                      <a:endParaRPr lang="en-US" sz="1400" b="0" i="0" u="none" strike="noStrike" dirty="0" smtClean="0">
                        <a:solidFill>
                          <a:srgbClr val="000000"/>
                        </a:solidFill>
                        <a:effectLst/>
                        <a:latin typeface="+mn-lt"/>
                      </a:endParaRPr>
                    </a:p>
                    <a:p>
                      <a:pPr algn="ctr" fontAlgn="b"/>
                      <a:endParaRPr lang="en-US" sz="1400" b="0" i="0" u="none" strike="noStrike" dirty="0">
                        <a:solidFill>
                          <a:srgbClr val="000000"/>
                        </a:solidFill>
                        <a:effectLst/>
                        <a:latin typeface="Calibri"/>
                      </a:endParaRPr>
                    </a:p>
                  </a:txBody>
                  <a:tcPr marL="9525" marR="9525" marT="9525" marB="0" anchor="ctr"/>
                </a:tc>
                <a:tc>
                  <a:txBody>
                    <a:bodyPr/>
                    <a:lstStyle/>
                    <a:p>
                      <a:pPr algn="ctr" fontAlgn="b"/>
                      <a:endParaRPr lang="en-US" sz="1400" b="0" i="0" u="none" strike="noStrike" dirty="0">
                        <a:solidFill>
                          <a:srgbClr val="000000"/>
                        </a:solidFill>
                        <a:effectLst/>
                        <a:latin typeface="Calibri"/>
                      </a:endParaRPr>
                    </a:p>
                  </a:txBody>
                  <a:tcPr marL="9525" marR="9525" marT="9525" marB="0" anchor="ctr"/>
                </a:tc>
              </a:tr>
              <a:tr h="1201103">
                <a:tc>
                  <a:txBody>
                    <a:bodyPr/>
                    <a:lstStyle/>
                    <a:p>
                      <a:pPr algn="ctr" fontAlgn="b"/>
                      <a:r>
                        <a:rPr lang="en-US" sz="1600" b="1" u="none" strike="noStrike" dirty="0" smtClean="0">
                          <a:effectLst/>
                        </a:rPr>
                        <a:t>GPWv4</a:t>
                      </a:r>
                      <a:endParaRPr lang="en-US" sz="1600" b="1" i="0" u="none" strike="noStrike" dirty="0">
                        <a:solidFill>
                          <a:schemeClr val="bg1"/>
                        </a:solidFill>
                        <a:effectLst/>
                        <a:latin typeface="+mn-lt"/>
                      </a:endParaRPr>
                    </a:p>
                  </a:txBody>
                  <a:tcPr marL="9525" marR="9525" marT="9525" marB="0" anchor="ctr"/>
                </a:tc>
                <a:tc>
                  <a:txBody>
                    <a:bodyPr/>
                    <a:lstStyle/>
                    <a:p>
                      <a:pPr algn="ctr" fontAlgn="b"/>
                      <a:r>
                        <a:rPr lang="en-US" sz="1400" u="none" strike="noStrike" dirty="0" smtClean="0">
                          <a:effectLst/>
                        </a:rPr>
                        <a:t>2015</a:t>
                      </a:r>
                      <a:endParaRPr lang="en-US" sz="1400" b="0" i="0" u="none" strike="noStrike" dirty="0">
                        <a:solidFill>
                          <a:srgbClr val="000000"/>
                        </a:solidFill>
                        <a:effectLst/>
                        <a:latin typeface="+mn-lt"/>
                      </a:endParaRPr>
                    </a:p>
                  </a:txBody>
                  <a:tcPr marL="9525" marR="9525" marT="9525" marB="0" anchor="ctr"/>
                </a:tc>
                <a:tc>
                  <a:txBody>
                    <a:bodyPr/>
                    <a:lstStyle/>
                    <a:p>
                      <a:pPr algn="ctr" fontAlgn="b"/>
                      <a:r>
                        <a:rPr lang="en-US" sz="1400" u="none" strike="noStrike" dirty="0" smtClean="0">
                          <a:effectLst/>
                        </a:rPr>
                        <a:t>2000, 2005, 2010, 2015, 2020</a:t>
                      </a:r>
                      <a:endParaRPr lang="en-US" sz="1400" b="0" i="0" u="none" strike="noStrike" dirty="0">
                        <a:solidFill>
                          <a:srgbClr val="000000"/>
                        </a:solidFill>
                        <a:effectLst/>
                        <a:latin typeface="+mn-lt"/>
                      </a:endParaRPr>
                    </a:p>
                  </a:txBody>
                  <a:tcPr marL="9525" marR="9525" marT="9525" marB="0" anchor="ctr"/>
                </a:tc>
                <a:tc>
                  <a:txBody>
                    <a:bodyPr/>
                    <a:lstStyle/>
                    <a:p>
                      <a:pPr algn="ctr" fontAlgn="b"/>
                      <a:r>
                        <a:rPr lang="en-US" sz="1400" u="none" strike="noStrike" dirty="0">
                          <a:effectLst/>
                        </a:rPr>
                        <a:t>30 arc-second (1 km)</a:t>
                      </a:r>
                      <a:endParaRPr lang="en-US" sz="1400" b="0" i="0" u="none" strike="noStrike" dirty="0">
                        <a:solidFill>
                          <a:srgbClr val="000000"/>
                        </a:solidFill>
                        <a:effectLst/>
                        <a:latin typeface="Calibri"/>
                      </a:endParaRPr>
                    </a:p>
                  </a:txBody>
                  <a:tcPr marL="9525" marR="9525" marT="9525" marB="0" anchor="ctr"/>
                </a:tc>
                <a:tc>
                  <a:txBody>
                    <a:bodyPr/>
                    <a:lstStyle/>
                    <a:p>
                      <a:pPr algn="ctr" fontAlgn="b"/>
                      <a:r>
                        <a:rPr lang="en-US" sz="1400" u="none" strike="noStrike" dirty="0" smtClean="0">
                          <a:effectLst/>
                        </a:rPr>
                        <a:t>~ 12,500,000</a:t>
                      </a:r>
                      <a:endParaRPr lang="en-US" sz="1400" b="0" i="0" u="none" strike="noStrike" dirty="0">
                        <a:solidFill>
                          <a:srgbClr val="000000"/>
                        </a:solidFill>
                        <a:effectLst/>
                        <a:latin typeface="+mn-lt"/>
                      </a:endParaRP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effectLst/>
                        </a:rPr>
                        <a:t>Total Population, Sex, Age, Urban/Rural status</a:t>
                      </a:r>
                      <a:endParaRPr lang="en-US" sz="1400" b="0" i="0" u="none" strike="noStrike" dirty="0" smtClean="0">
                        <a:solidFill>
                          <a:srgbClr val="000000"/>
                        </a:solidFill>
                        <a:effectLst/>
                        <a:latin typeface="+mn-lt"/>
                      </a:endParaRPr>
                    </a:p>
                    <a:p>
                      <a:pPr algn="ctr" fontAlgn="b"/>
                      <a:endParaRPr lang="en-US" sz="1400" b="0" i="0" u="none" strike="noStrike" dirty="0">
                        <a:solidFill>
                          <a:srgbClr val="000000"/>
                        </a:solidFill>
                        <a:effectLst/>
                        <a:latin typeface="Calibri"/>
                      </a:endParaRPr>
                    </a:p>
                  </a:txBody>
                  <a:tcPr marL="9525" marR="9525" marT="9525" marB="0" anchor="ctr"/>
                </a:tc>
                <a:tc>
                  <a:txBody>
                    <a:bodyPr/>
                    <a:lstStyle/>
                    <a:p>
                      <a:pPr algn="ctr" fontAlgn="b"/>
                      <a:endParaRPr lang="en-US" sz="1400" b="0" i="0" u="none" strike="noStrike" dirty="0">
                        <a:solidFill>
                          <a:srgbClr val="000000"/>
                        </a:solidFill>
                        <a:effectLst/>
                        <a:latin typeface="Calibri"/>
                      </a:endParaRPr>
                    </a:p>
                  </a:txBody>
                  <a:tcPr marL="9525" marR="9525" marT="9525" marB="0" anchor="ctr"/>
                </a:tc>
              </a:tr>
            </a:tbl>
          </a:graphicData>
        </a:graphic>
      </p:graphicFrame>
      <p:sp>
        <p:nvSpPr>
          <p:cNvPr id="18" name="Rectangle 17"/>
          <p:cNvSpPr/>
          <p:nvPr/>
        </p:nvSpPr>
        <p:spPr>
          <a:xfrm>
            <a:off x="114087" y="115704"/>
            <a:ext cx="8979786" cy="492443"/>
          </a:xfrm>
          <a:prstGeom prst="rect">
            <a:avLst/>
          </a:prstGeom>
        </p:spPr>
        <p:txBody>
          <a:bodyPr wrap="square">
            <a:spAutoFit/>
          </a:bodyPr>
          <a:lstStyle/>
          <a:p>
            <a:pPr eaLnBrk="0" hangingPunct="0"/>
            <a:r>
              <a:rPr lang="en-US" sz="2600" b="0" dirty="0" smtClean="0">
                <a:solidFill>
                  <a:srgbClr val="1985A7"/>
                </a:solidFill>
                <a:effectLst>
                  <a:outerShdw blurRad="31750" dist="25400" dir="5400000" algn="tl" rotWithShape="0">
                    <a:srgbClr val="000000">
                      <a:alpha val="25000"/>
                    </a:srgbClr>
                  </a:outerShdw>
                </a:effectLst>
                <a:latin typeface="+mj-lt"/>
                <a:ea typeface="+mj-ea"/>
                <a:cs typeface="+mj-cs"/>
              </a:rPr>
              <a:t>Progress in Population Mapping: The GPW Example</a:t>
            </a:r>
            <a:endParaRPr lang="en-US" sz="2600" b="0" dirty="0">
              <a:solidFill>
                <a:srgbClr val="1985A7"/>
              </a:solidFill>
              <a:effectLst>
                <a:outerShdw blurRad="31750" dist="25400" dir="5400000" algn="tl" rotWithShape="0">
                  <a:srgbClr val="000000">
                    <a:alpha val="25000"/>
                  </a:srgbClr>
                </a:outerShdw>
              </a:effectLst>
              <a:latin typeface="+mj-lt"/>
              <a:ea typeface="+mj-ea"/>
              <a:cs typeface="+mj-cs"/>
            </a:endParaRPr>
          </a:p>
        </p:txBody>
      </p:sp>
      <p:pic>
        <p:nvPicPr>
          <p:cNvPr id="17" name="Picture 16"/>
          <p:cNvPicPr>
            <a:picLocks noChangeAspect="1"/>
          </p:cNvPicPr>
          <p:nvPr/>
        </p:nvPicPr>
        <p:blipFill rotWithShape="1">
          <a:blip r:embed="rId3" cstate="print">
            <a:extLst>
              <a:ext uri="{28A0092B-C50C-407E-A947-70E740481C1C}">
                <a14:useLocalDpi xmlns:a14="http://schemas.microsoft.com/office/drawing/2010/main" val="0"/>
              </a:ext>
            </a:extLst>
          </a:blip>
          <a:srcRect t="7815"/>
          <a:stretch/>
        </p:blipFill>
        <p:spPr>
          <a:xfrm>
            <a:off x="6389152" y="5404105"/>
            <a:ext cx="2300277" cy="1124613"/>
          </a:xfrm>
          <a:prstGeom prst="rect">
            <a:avLst/>
          </a:prstGeom>
        </p:spPr>
      </p:pic>
      <p:sp>
        <p:nvSpPr>
          <p:cNvPr id="19" name="TextBox 18"/>
          <p:cNvSpPr txBox="1"/>
          <p:nvPr/>
        </p:nvSpPr>
        <p:spPr>
          <a:xfrm>
            <a:off x="8550511" y="6171481"/>
            <a:ext cx="517433" cy="253916"/>
          </a:xfrm>
          <a:prstGeom prst="rect">
            <a:avLst/>
          </a:prstGeom>
          <a:noFill/>
        </p:spPr>
        <p:txBody>
          <a:bodyPr wrap="square" rtlCol="0">
            <a:spAutoFit/>
          </a:bodyPr>
          <a:lstStyle/>
          <a:p>
            <a:r>
              <a:rPr lang="en-US" sz="1050" dirty="0" smtClean="0"/>
              <a:t>2010</a:t>
            </a:r>
            <a:endParaRPr lang="en-US" dirty="0"/>
          </a:p>
        </p:txBody>
      </p:sp>
      <p:sp>
        <p:nvSpPr>
          <p:cNvPr id="20" name="TextBox 19"/>
          <p:cNvSpPr txBox="1"/>
          <p:nvPr/>
        </p:nvSpPr>
        <p:spPr>
          <a:xfrm>
            <a:off x="8554446" y="5003469"/>
            <a:ext cx="517433" cy="253916"/>
          </a:xfrm>
          <a:prstGeom prst="rect">
            <a:avLst/>
          </a:prstGeom>
          <a:noFill/>
        </p:spPr>
        <p:txBody>
          <a:bodyPr wrap="square" rtlCol="0">
            <a:spAutoFit/>
          </a:bodyPr>
          <a:lstStyle/>
          <a:p>
            <a:r>
              <a:rPr lang="en-US" sz="1050" dirty="0" smtClean="0"/>
              <a:t>2000</a:t>
            </a:r>
            <a:endParaRPr lang="en-US"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6771" y="3032087"/>
            <a:ext cx="2130890" cy="977326"/>
          </a:xfrm>
          <a:prstGeom prst="rect">
            <a:avLst/>
          </a:prstGeom>
        </p:spPr>
      </p:pic>
      <p:sp>
        <p:nvSpPr>
          <p:cNvPr id="21" name="TextBox 20"/>
          <p:cNvSpPr txBox="1"/>
          <p:nvPr/>
        </p:nvSpPr>
        <p:spPr>
          <a:xfrm>
            <a:off x="8559005" y="3754030"/>
            <a:ext cx="517433" cy="253916"/>
          </a:xfrm>
          <a:prstGeom prst="rect">
            <a:avLst/>
          </a:prstGeom>
          <a:noFill/>
        </p:spPr>
        <p:txBody>
          <a:bodyPr wrap="square" rtlCol="0">
            <a:spAutoFit/>
          </a:bodyPr>
          <a:lstStyle/>
          <a:p>
            <a:r>
              <a:rPr lang="en-US" sz="1050" dirty="0" smtClean="0"/>
              <a:t>1995</a:t>
            </a:r>
            <a:endParaRPr lang="en-US" dirty="0"/>
          </a:p>
        </p:txBody>
      </p:sp>
      <p:sp>
        <p:nvSpPr>
          <p:cNvPr id="22" name="TextBox 21"/>
          <p:cNvSpPr txBox="1"/>
          <p:nvPr/>
        </p:nvSpPr>
        <p:spPr>
          <a:xfrm>
            <a:off x="8550511" y="2592975"/>
            <a:ext cx="517433" cy="253916"/>
          </a:xfrm>
          <a:prstGeom prst="rect">
            <a:avLst/>
          </a:prstGeom>
          <a:noFill/>
        </p:spPr>
        <p:txBody>
          <a:bodyPr wrap="square" rtlCol="0">
            <a:spAutoFit/>
          </a:bodyPr>
          <a:lstStyle/>
          <a:p>
            <a:r>
              <a:rPr lang="en-US" sz="1050" dirty="0" smtClean="0"/>
              <a:t>1994</a:t>
            </a:r>
            <a:endParaRPr lang="en-US" dirty="0"/>
          </a:p>
        </p:txBody>
      </p:sp>
      <p:grpSp>
        <p:nvGrpSpPr>
          <p:cNvPr id="2" name="Group 1"/>
          <p:cNvGrpSpPr/>
          <p:nvPr/>
        </p:nvGrpSpPr>
        <p:grpSpPr>
          <a:xfrm>
            <a:off x="6494532" y="4205007"/>
            <a:ext cx="2127619" cy="992578"/>
            <a:chOff x="6575554" y="4319625"/>
            <a:chExt cx="2127619" cy="992578"/>
          </a:xfrm>
        </p:grpSpPr>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l="3314" t="15972" r="3207" b="29583"/>
            <a:stretch/>
          </p:blipFill>
          <p:spPr>
            <a:xfrm>
              <a:off x="6575554" y="4319625"/>
              <a:ext cx="2127619" cy="992578"/>
            </a:xfrm>
            <a:prstGeom prst="rect">
              <a:avLst/>
            </a:prstGeom>
          </p:spPr>
        </p:pic>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l="3315" t="72778" r="81982" b="8472"/>
            <a:stretch/>
          </p:blipFill>
          <p:spPr>
            <a:xfrm>
              <a:off x="6611769" y="4742423"/>
              <a:ext cx="294875" cy="301199"/>
            </a:xfrm>
            <a:prstGeom prst="rect">
              <a:avLst/>
            </a:prstGeom>
          </p:spPr>
        </p:pic>
      </p:grpSp>
      <p:grpSp>
        <p:nvGrpSpPr>
          <p:cNvPr id="9" name="Group 8"/>
          <p:cNvGrpSpPr/>
          <p:nvPr/>
        </p:nvGrpSpPr>
        <p:grpSpPr>
          <a:xfrm>
            <a:off x="6530234" y="1920660"/>
            <a:ext cx="2044077" cy="744136"/>
            <a:chOff x="6611256" y="2074606"/>
            <a:chExt cx="2044077" cy="744136"/>
          </a:xfrm>
        </p:grpSpPr>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l="2044" t="16309" r="2258" b="32382"/>
            <a:stretch/>
          </p:blipFill>
          <p:spPr>
            <a:xfrm>
              <a:off x="6611256" y="2074606"/>
              <a:ext cx="2044077" cy="744136"/>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2580" t="66351" r="76559" b="4353"/>
            <a:stretch/>
          </p:blipFill>
          <p:spPr>
            <a:xfrm>
              <a:off x="6657989" y="2534446"/>
              <a:ext cx="248655" cy="237120"/>
            </a:xfrm>
            <a:prstGeom prst="rect">
              <a:avLst/>
            </a:prstGeom>
          </p:spPr>
        </p:pic>
      </p:grpSp>
      <p:sp>
        <p:nvSpPr>
          <p:cNvPr id="4" name="Rectangle 3"/>
          <p:cNvSpPr/>
          <p:nvPr/>
        </p:nvSpPr>
        <p:spPr>
          <a:xfrm>
            <a:off x="2792265" y="867416"/>
            <a:ext cx="1157292" cy="5669132"/>
          </a:xfrm>
          <a:prstGeom prst="rect">
            <a:avLst/>
          </a:prstGeom>
          <a:noFill/>
          <a:ln w="1905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889460" y="849431"/>
            <a:ext cx="1438569" cy="5669132"/>
          </a:xfrm>
          <a:prstGeom prst="rect">
            <a:avLst/>
          </a:prstGeom>
          <a:noFill/>
          <a:ln w="1905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250588" y="877915"/>
            <a:ext cx="1223589" cy="5669132"/>
          </a:xfrm>
          <a:prstGeom prst="rect">
            <a:avLst/>
          </a:prstGeom>
          <a:noFill/>
          <a:ln w="1905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2897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23"/>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3" grpId="0" animBg="1"/>
      <p:bldP spid="23" grpId="1"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Infrastructure and Settlements Data</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870" y="908963"/>
            <a:ext cx="3890246" cy="4919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2403" y="1270870"/>
            <a:ext cx="3822199" cy="493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704" y="1665818"/>
            <a:ext cx="3770333" cy="4905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6242" y="1915395"/>
            <a:ext cx="3867758" cy="4942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238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500"/>
                                        <p:tgtEl>
                                          <p:spTgt spid="205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2"/>
                                        </p:tgtEl>
                                        <p:attrNameLst>
                                          <p:attrName>style.visibility</p:attrName>
                                        </p:attrNameLst>
                                      </p:cBhvr>
                                      <p:to>
                                        <p:strVal val="visible"/>
                                      </p:to>
                                    </p:set>
                                    <p:animEffect transition="in" filter="fade">
                                      <p:cBhvr>
                                        <p:cTn id="17" dur="500"/>
                                        <p:tgtEl>
                                          <p:spTgt spid="20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53"/>
                                        </p:tgtEl>
                                        <p:attrNameLst>
                                          <p:attrName>style.visibility</p:attrName>
                                        </p:attrNameLst>
                                      </p:cBhvr>
                                      <p:to>
                                        <p:strVal val="visible"/>
                                      </p:to>
                                    </p:set>
                                    <p:animEffect transition="in" filter="fade">
                                      <p:cBhvr>
                                        <p:cTn id="22"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65474" y="141904"/>
            <a:ext cx="8084744" cy="909242"/>
          </a:xfrm>
        </p:spPr>
        <p:txBody>
          <a:bodyPr>
            <a:noAutofit/>
          </a:bodyPr>
          <a:lstStyle/>
          <a:p>
            <a:r>
              <a:rPr lang="en-US" sz="2800" dirty="0" smtClean="0">
                <a:solidFill>
                  <a:srgbClr val="1985A7"/>
                </a:solidFill>
              </a:rPr>
              <a:t>Reference Layers in a Spatial Data Infrastructure: Viewpoint from 2002</a:t>
            </a:r>
            <a:endParaRPr lang="en-US" sz="2800" dirty="0">
              <a:solidFill>
                <a:srgbClr val="1985A7"/>
              </a:solidFill>
            </a:endParaRPr>
          </a:p>
        </p:txBody>
      </p:sp>
      <p:pic>
        <p:nvPicPr>
          <p:cNvPr id="4" name="Content Placeholder 3"/>
          <p:cNvPicPr>
            <a:picLocks noGrp="1" noChangeAspect="1"/>
          </p:cNvPicPr>
          <p:nvPr>
            <p:ph sz="half" idx="1"/>
          </p:nvPr>
        </p:nvPicPr>
        <p:blipFill>
          <a:blip r:embed="rId2"/>
          <a:srcRect t="8045" b="8045"/>
          <a:stretch>
            <a:fillRect/>
          </a:stretch>
        </p:blipFill>
        <p:spPr>
          <a:xfrm>
            <a:off x="5791519" y="2314704"/>
            <a:ext cx="2500306" cy="2802033"/>
          </a:xfrm>
        </p:spPr>
      </p:pic>
      <p:pic>
        <p:nvPicPr>
          <p:cNvPr id="9" name="Picture 5" descr="framework"/>
          <p:cNvPicPr>
            <a:picLocks noChangeAspect="1" noChangeArrowheads="1"/>
          </p:cNvPicPr>
          <p:nvPr/>
        </p:nvPicPr>
        <p:blipFill>
          <a:blip r:embed="rId3" cstate="print"/>
          <a:srcRect/>
          <a:stretch>
            <a:fillRect/>
          </a:stretch>
        </p:blipFill>
        <p:spPr bwMode="auto">
          <a:xfrm>
            <a:off x="763024" y="1280739"/>
            <a:ext cx="4606925" cy="5252178"/>
          </a:xfrm>
          <a:prstGeom prst="rect">
            <a:avLst/>
          </a:prstGeom>
          <a:noFill/>
          <a:ln w="9525">
            <a:noFill/>
            <a:miter lim="800000"/>
            <a:headEnd/>
            <a:tailEnd/>
          </a:ln>
        </p:spPr>
      </p:pic>
      <p:sp>
        <p:nvSpPr>
          <p:cNvPr id="5" name="TextBox 4"/>
          <p:cNvSpPr txBox="1"/>
          <p:nvPr/>
        </p:nvSpPr>
        <p:spPr>
          <a:xfrm>
            <a:off x="6160476" y="5357927"/>
            <a:ext cx="1970768" cy="307777"/>
          </a:xfrm>
          <a:prstGeom prst="rect">
            <a:avLst/>
          </a:prstGeom>
          <a:noFill/>
        </p:spPr>
        <p:txBody>
          <a:bodyPr wrap="square" rtlCol="0">
            <a:spAutoFit/>
          </a:bodyPr>
          <a:lstStyle/>
          <a:p>
            <a:r>
              <a:rPr lang="en-US" sz="1400" dirty="0" smtClean="0">
                <a:solidFill>
                  <a:schemeClr val="bg1"/>
                </a:solidFill>
              </a:rPr>
              <a:t>NRC 2002, Figure 4.1</a:t>
            </a:r>
            <a:endParaRPr lang="en-US" sz="1400" dirty="0">
              <a:solidFill>
                <a:schemeClr val="bg1"/>
              </a:solidFill>
            </a:endParaRPr>
          </a:p>
        </p:txBody>
      </p:sp>
    </p:spTree>
    <p:extLst>
      <p:ext uri="{BB962C8B-B14F-4D97-AF65-F5344CB8AC3E}">
        <p14:creationId xmlns:p14="http://schemas.microsoft.com/office/powerpoint/2010/main" val="29112772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98530" y="3941536"/>
            <a:ext cx="9045470" cy="2390923"/>
          </a:xfrm>
        </p:spPr>
        <p:txBody>
          <a:bodyPr/>
          <a:lstStyle/>
          <a:p>
            <a:pPr marL="109537" indent="0">
              <a:buNone/>
            </a:pPr>
            <a:r>
              <a:rPr lang="en-US" sz="1600" dirty="0" smtClean="0"/>
              <a:t>76.  We  will  support  developing  countries …  in  strengthening the capacity of national statistical offices and data systems to ensure access to  </a:t>
            </a:r>
            <a:r>
              <a:rPr lang="en-US" sz="1600" b="1" dirty="0" smtClean="0"/>
              <a:t>high-quality,  </a:t>
            </a:r>
            <a:r>
              <a:rPr lang="en-US" sz="1600" b="1" dirty="0"/>
              <a:t>timely</a:t>
            </a:r>
            <a:r>
              <a:rPr lang="en-US" sz="1600" b="1" dirty="0" smtClean="0"/>
              <a:t>,  reliable  and  disaggregated  </a:t>
            </a:r>
            <a:r>
              <a:rPr lang="en-US" sz="1600" b="1" dirty="0"/>
              <a:t>data</a:t>
            </a:r>
            <a:r>
              <a:rPr lang="en-US" sz="1600" dirty="0" smtClean="0"/>
              <a:t>.  We  will  promote  transparent  and  accountable scaling-up of appropriate public-private cooperation to exploit the contribution to be made by a wide range of data, </a:t>
            </a:r>
            <a:r>
              <a:rPr lang="en-US" sz="1600" b="1" dirty="0" smtClean="0"/>
              <a:t>including earth observation and geospatial information</a:t>
            </a:r>
            <a:r>
              <a:rPr lang="en-US" sz="1600" dirty="0" smtClean="0"/>
              <a:t>,  while ensuring national ownership in supporting and tracking progress.</a:t>
            </a:r>
          </a:p>
          <a:p>
            <a:pPr marL="1489075" indent="0">
              <a:buNone/>
            </a:pPr>
            <a:r>
              <a:rPr lang="en-US" sz="1400" b="1" dirty="0" smtClean="0"/>
              <a:t>TRANSFORMING </a:t>
            </a:r>
            <a:r>
              <a:rPr lang="en-US" sz="1400" b="1" dirty="0"/>
              <a:t>OUR WORLD: THE </a:t>
            </a:r>
            <a:r>
              <a:rPr lang="en-US" sz="1400" b="1" dirty="0" smtClean="0"/>
              <a:t>2030</a:t>
            </a:r>
            <a:br>
              <a:rPr lang="en-US" sz="1400" b="1" dirty="0" smtClean="0"/>
            </a:br>
            <a:r>
              <a:rPr lang="en-US" sz="1400" b="1" dirty="0" smtClean="0"/>
              <a:t>AGENDA</a:t>
            </a:r>
            <a:r>
              <a:rPr lang="en-US" sz="1400" b="1" dirty="0"/>
              <a:t> </a:t>
            </a:r>
            <a:r>
              <a:rPr lang="en-US" sz="1400" b="1" dirty="0" smtClean="0"/>
              <a:t>FOR </a:t>
            </a:r>
            <a:r>
              <a:rPr lang="en-US" sz="1400" b="1" dirty="0"/>
              <a:t>SUSTAINABLE </a:t>
            </a:r>
            <a:r>
              <a:rPr lang="en-US" sz="1400" b="1" dirty="0" smtClean="0"/>
              <a:t>DEVELOPMENT</a:t>
            </a:r>
            <a:endParaRPr lang="en-US" sz="1600" dirty="0"/>
          </a:p>
        </p:txBody>
      </p:sp>
      <p:sp>
        <p:nvSpPr>
          <p:cNvPr id="7" name="Title 6"/>
          <p:cNvSpPr>
            <a:spLocks noGrp="1"/>
          </p:cNvSpPr>
          <p:nvPr>
            <p:ph type="title"/>
          </p:nvPr>
        </p:nvSpPr>
        <p:spPr>
          <a:xfrm>
            <a:off x="235010" y="306743"/>
            <a:ext cx="8787850" cy="929909"/>
          </a:xfrm>
        </p:spPr>
        <p:txBody>
          <a:bodyPr/>
          <a:lstStyle/>
          <a:p>
            <a:r>
              <a:rPr lang="en-US" b="1" dirty="0" smtClean="0">
                <a:solidFill>
                  <a:srgbClr val="1985A7"/>
                </a:solidFill>
                <a:latin typeface="+mj-lt"/>
              </a:rPr>
              <a:t>High Resolution, High Quality Population and Infrastructure Data Will Be Critical to Monitoring the New Sustainable Development Goals (SDGs)</a:t>
            </a:r>
            <a:endParaRPr lang="en-US" b="1" dirty="0">
              <a:solidFill>
                <a:srgbClr val="1985A7"/>
              </a:solidFill>
              <a:latin typeface="+mj-lt"/>
            </a:endParaRPr>
          </a:p>
        </p:txBody>
      </p:sp>
      <p:pic>
        <p:nvPicPr>
          <p:cNvPr id="3" name="Picture 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872" t="26245" r="7886" b="24382"/>
          <a:stretch>
            <a:fillRect/>
          </a:stretch>
        </p:blipFill>
        <p:spPr bwMode="auto">
          <a:xfrm>
            <a:off x="6469858" y="1920944"/>
            <a:ext cx="2366607" cy="1094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110" y="1453207"/>
            <a:ext cx="5979512" cy="2510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5386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1985A7"/>
                </a:solidFill>
              </a:rPr>
              <a:t>Group on Earth Observations GI-18</a:t>
            </a:r>
          </a:p>
        </p:txBody>
      </p:sp>
      <p:sp>
        <p:nvSpPr>
          <p:cNvPr id="4" name="Content Placeholder 3"/>
          <p:cNvSpPr>
            <a:spLocks noGrp="1"/>
          </p:cNvSpPr>
          <p:nvPr>
            <p:ph idx="1"/>
          </p:nvPr>
        </p:nvSpPr>
        <p:spPr>
          <a:xfrm>
            <a:off x="121603" y="1134836"/>
            <a:ext cx="3904863" cy="3980604"/>
          </a:xfrm>
        </p:spPr>
        <p:txBody>
          <a:bodyPr/>
          <a:lstStyle/>
          <a:p>
            <a:r>
              <a:rPr lang="en-US" sz="2000" dirty="0"/>
              <a:t>“Population distribution” and “Cities and Infrastructure Mapping” are important to indicators and decision making related to all 17 </a:t>
            </a:r>
            <a:r>
              <a:rPr lang="en-US" sz="2000" dirty="0" smtClean="0"/>
              <a:t>goals</a:t>
            </a:r>
            <a:endParaRPr lang="en-US" sz="2000" dirty="0"/>
          </a:p>
        </p:txBody>
      </p:sp>
      <p:grpSp>
        <p:nvGrpSpPr>
          <p:cNvPr id="5" name="Group 4"/>
          <p:cNvGrpSpPr/>
          <p:nvPr/>
        </p:nvGrpSpPr>
        <p:grpSpPr>
          <a:xfrm>
            <a:off x="1515207" y="5350544"/>
            <a:ext cx="2528535" cy="831330"/>
            <a:chOff x="6478859" y="154131"/>
            <a:chExt cx="2528535" cy="831330"/>
          </a:xfrm>
        </p:grpSpPr>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84434" y="154131"/>
              <a:ext cx="822960" cy="822960"/>
            </a:xfrm>
            <a:prstGeom prst="rect">
              <a:avLst/>
            </a:prstGeom>
          </p:spPr>
        </p:pic>
        <p:cxnSp>
          <p:nvCxnSpPr>
            <p:cNvPr id="7" name="Straight Connector 6"/>
            <p:cNvCxnSpPr/>
            <p:nvPr/>
          </p:nvCxnSpPr>
          <p:spPr>
            <a:xfrm>
              <a:off x="8029825" y="154131"/>
              <a:ext cx="0" cy="82296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6478859" y="198976"/>
              <a:ext cx="1494970" cy="786485"/>
              <a:chOff x="6478859" y="198976"/>
              <a:chExt cx="1494970" cy="786485"/>
            </a:xfrm>
          </p:grpSpPr>
          <p:sp>
            <p:nvSpPr>
              <p:cNvPr id="9" name="TextBox 8"/>
              <p:cNvSpPr txBox="1"/>
              <p:nvPr/>
            </p:nvSpPr>
            <p:spPr>
              <a:xfrm>
                <a:off x="6478859" y="646907"/>
                <a:ext cx="1494970" cy="338554"/>
              </a:xfrm>
              <a:prstGeom prst="rect">
                <a:avLst/>
              </a:prstGeom>
              <a:noFill/>
            </p:spPr>
            <p:txBody>
              <a:bodyPr wrap="square" rtlCol="0" anchor="ctr">
                <a:spAutoFit/>
              </a:bodyPr>
              <a:lstStyle/>
              <a:p>
                <a:pPr algn="r"/>
                <a:r>
                  <a:rPr lang="en-US" sz="1600" b="1" dirty="0" smtClean="0">
                    <a:solidFill>
                      <a:srgbClr val="000000"/>
                    </a:solidFill>
                    <a:latin typeface="Calibri" panose="020F0502020204030204" pitchFamily="34" charset="0"/>
                  </a:rPr>
                  <a:t>GI-18 Initiative</a:t>
                </a:r>
                <a:endParaRPr lang="en-US" sz="1600" b="1" dirty="0">
                  <a:solidFill>
                    <a:srgbClr val="000000"/>
                  </a:solidFill>
                  <a:latin typeface="Calibri" panose="020F0502020204030204" pitchFamily="34" charset="0"/>
                </a:endParaRPr>
              </a:p>
            </p:txBody>
          </p:sp>
          <p:pic>
            <p:nvPicPr>
              <p:cNvPr id="10" name="Picture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73770" y="198976"/>
                <a:ext cx="1371600" cy="480479"/>
              </a:xfrm>
              <a:prstGeom prst="rect">
                <a:avLst/>
              </a:prstGeom>
            </p:spPr>
          </p:pic>
        </p:grpSp>
      </p:grpSp>
      <p:pic>
        <p:nvPicPr>
          <p:cNvPr id="11" name="Picture 10" descr="SDG_all.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43742" y="764496"/>
            <a:ext cx="5100258" cy="6093504"/>
          </a:xfrm>
          <a:prstGeom prst="rect">
            <a:avLst/>
          </a:prstGeom>
        </p:spPr>
      </p:pic>
      <p:sp>
        <p:nvSpPr>
          <p:cNvPr id="12" name="Rectangle 11"/>
          <p:cNvSpPr/>
          <p:nvPr/>
        </p:nvSpPr>
        <p:spPr>
          <a:xfrm>
            <a:off x="256722" y="4114630"/>
            <a:ext cx="3651400" cy="923330"/>
          </a:xfrm>
          <a:prstGeom prst="rect">
            <a:avLst/>
          </a:prstGeom>
        </p:spPr>
        <p:txBody>
          <a:bodyPr wrap="square">
            <a:spAutoFit/>
          </a:bodyPr>
          <a:lstStyle/>
          <a:p>
            <a:pPr algn="r"/>
            <a:r>
              <a:rPr lang="en-US" sz="1800" dirty="0" smtClean="0">
                <a:latin typeface="Calibri" panose="020F0502020204030204" pitchFamily="34" charset="0"/>
                <a:ea typeface="Calibri" panose="020F0502020204030204" pitchFamily="34" charset="0"/>
                <a:cs typeface="Times New Roman" panose="02020603050405020304" pitchFamily="18" charset="0"/>
              </a:rPr>
              <a:t>Alignments </a:t>
            </a:r>
            <a:r>
              <a:rPr lang="en-US" sz="1800" dirty="0">
                <a:latin typeface="Calibri" panose="020F0502020204030204" pitchFamily="34" charset="0"/>
                <a:ea typeface="Calibri" panose="020F0502020204030204" pitchFamily="34" charset="0"/>
                <a:cs typeface="Times New Roman" panose="02020603050405020304" pitchFamily="18" charset="0"/>
              </a:rPr>
              <a:t>of the Goals with specific types of Earth </a:t>
            </a:r>
            <a:r>
              <a:rPr lang="en-US" sz="1800" dirty="0" smtClean="0">
                <a:latin typeface="Calibri" panose="020F0502020204030204" pitchFamily="34" charset="0"/>
                <a:ea typeface="Calibri" panose="020F0502020204030204" pitchFamily="34" charset="0"/>
                <a:cs typeface="Times New Roman" panose="02020603050405020304" pitchFamily="18" charset="0"/>
              </a:rPr>
              <a:t>observations </a:t>
            </a:r>
            <a:r>
              <a:rPr lang="en-US" sz="1800" dirty="0">
                <a:latin typeface="Calibri" panose="020F0502020204030204" pitchFamily="34" charset="0"/>
                <a:ea typeface="Calibri" panose="020F0502020204030204" pitchFamily="34" charset="0"/>
                <a:cs typeface="Times New Roman" panose="02020603050405020304" pitchFamily="18" charset="0"/>
              </a:rPr>
              <a:t>and geospatial </a:t>
            </a:r>
            <a:r>
              <a:rPr lang="en-US" sz="1800" dirty="0" smtClean="0">
                <a:latin typeface="Calibri" panose="020F0502020204030204" pitchFamily="34" charset="0"/>
                <a:ea typeface="Calibri" panose="020F0502020204030204" pitchFamily="34" charset="0"/>
                <a:cs typeface="Times New Roman" panose="02020603050405020304" pitchFamily="18" charset="0"/>
              </a:rPr>
              <a:t>information</a:t>
            </a:r>
            <a:endParaRPr lang="en-US" sz="1800" dirty="0"/>
          </a:p>
        </p:txBody>
      </p:sp>
      <p:sp>
        <p:nvSpPr>
          <p:cNvPr id="13" name="Oval 12"/>
          <p:cNvSpPr/>
          <p:nvPr/>
        </p:nvSpPr>
        <p:spPr>
          <a:xfrm>
            <a:off x="5795574" y="764496"/>
            <a:ext cx="1080931" cy="6298215"/>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513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138835" y="1001468"/>
            <a:ext cx="5335481" cy="4625159"/>
          </a:xfrm>
          <a:prstGeom prst="rect">
            <a:avLst/>
          </a:prstGeom>
        </p:spPr>
      </p:pic>
      <p:sp>
        <p:nvSpPr>
          <p:cNvPr id="2" name="Title 1"/>
          <p:cNvSpPr>
            <a:spLocks noGrp="1"/>
          </p:cNvSpPr>
          <p:nvPr>
            <p:ph type="title"/>
          </p:nvPr>
        </p:nvSpPr>
        <p:spPr>
          <a:xfrm>
            <a:off x="1209040" y="11526"/>
            <a:ext cx="6410960" cy="1007789"/>
          </a:xfrm>
        </p:spPr>
        <p:txBody>
          <a:bodyPr>
            <a:noAutofit/>
          </a:bodyPr>
          <a:lstStyle/>
          <a:p>
            <a:r>
              <a:rPr lang="en-US" sz="2400" dirty="0">
                <a:solidFill>
                  <a:schemeClr val="tx1"/>
                </a:solidFill>
              </a:rPr>
              <a:t>Integrated Approaches to SDG Data and Indicators Are Essential</a:t>
            </a:r>
          </a:p>
        </p:txBody>
      </p:sp>
      <p:sp>
        <p:nvSpPr>
          <p:cNvPr id="3" name="Text Placeholder 2"/>
          <p:cNvSpPr>
            <a:spLocks noGrp="1"/>
          </p:cNvSpPr>
          <p:nvPr>
            <p:ph type="body" sz="half" idx="1"/>
          </p:nvPr>
        </p:nvSpPr>
        <p:spPr>
          <a:xfrm>
            <a:off x="106227" y="1165071"/>
            <a:ext cx="4239491" cy="5404099"/>
          </a:xfrm>
        </p:spPr>
        <p:txBody>
          <a:bodyPr/>
          <a:lstStyle/>
          <a:p>
            <a:pPr marL="228600" lvl="1">
              <a:spcBef>
                <a:spcPts val="400"/>
              </a:spcBef>
              <a:buSzPct val="68000"/>
              <a:buFont typeface="Wingdings 3" pitchFamily="18" charset="2"/>
              <a:buChar char=""/>
              <a:defRPr/>
            </a:pPr>
            <a:r>
              <a:rPr lang="en-US" sz="1800" dirty="0" smtClean="0">
                <a:latin typeface="Arial"/>
                <a:cs typeface="Arial"/>
              </a:rPr>
              <a:t>“</a:t>
            </a:r>
            <a:r>
              <a:rPr lang="en-US" sz="1800" dirty="0"/>
              <a:t>The </a:t>
            </a:r>
            <a:r>
              <a:rPr lang="en-US" sz="1800" b="1" dirty="0"/>
              <a:t>interlinkages and integrated nature of the Sustainable Development Goals </a:t>
            </a:r>
            <a:r>
              <a:rPr lang="en-US" sz="1800" dirty="0"/>
              <a:t>are of crucial importance in ensuring that the purpose of the new Agenda is </a:t>
            </a:r>
            <a:r>
              <a:rPr lang="en-US" sz="1800" dirty="0" smtClean="0"/>
              <a:t>realized.” (</a:t>
            </a:r>
            <a:r>
              <a:rPr lang="en-US" sz="1800" i="1" dirty="0" smtClean="0"/>
              <a:t>Transforming Our World)</a:t>
            </a:r>
            <a:endParaRPr lang="en-US" sz="1800" dirty="0" smtClean="0">
              <a:latin typeface="Arial"/>
              <a:cs typeface="Arial"/>
            </a:endParaRPr>
          </a:p>
          <a:p>
            <a:pPr marL="228600" lvl="1">
              <a:spcBef>
                <a:spcPts val="400"/>
              </a:spcBef>
              <a:buSzPct val="68000"/>
              <a:buFont typeface="Wingdings 3" pitchFamily="18" charset="2"/>
              <a:buChar char=""/>
              <a:defRPr/>
            </a:pPr>
            <a:endParaRPr lang="en-US" sz="1800" dirty="0">
              <a:latin typeface="Arial"/>
              <a:cs typeface="Arial"/>
            </a:endParaRPr>
          </a:p>
          <a:p>
            <a:pPr marL="228600" lvl="1">
              <a:spcBef>
                <a:spcPts val="400"/>
              </a:spcBef>
              <a:buSzPct val="68000"/>
              <a:buFont typeface="Wingdings 3" pitchFamily="18" charset="2"/>
              <a:buChar char=""/>
              <a:defRPr/>
            </a:pPr>
            <a:r>
              <a:rPr lang="en-US" sz="1800" dirty="0" smtClean="0">
                <a:latin typeface="Arial"/>
                <a:cs typeface="Arial"/>
              </a:rPr>
              <a:t>Each </a:t>
            </a:r>
            <a:r>
              <a:rPr lang="en-US" sz="1800" dirty="0">
                <a:latin typeface="Arial"/>
                <a:cs typeface="Arial"/>
              </a:rPr>
              <a:t>SDG needs other SDGs to succeed</a:t>
            </a:r>
          </a:p>
          <a:p>
            <a:pPr marL="228600" lvl="1">
              <a:spcBef>
                <a:spcPts val="400"/>
              </a:spcBef>
              <a:buSzPct val="68000"/>
              <a:buFont typeface="Wingdings 3" pitchFamily="18" charset="2"/>
              <a:buChar char=""/>
              <a:defRPr/>
            </a:pPr>
            <a:r>
              <a:rPr lang="en-US" sz="1800" dirty="0">
                <a:latin typeface="Arial"/>
                <a:cs typeface="Arial"/>
              </a:rPr>
              <a:t>Data related to SDGs must therefore be consistent and </a:t>
            </a:r>
            <a:r>
              <a:rPr lang="en-US" sz="1800" dirty="0" smtClean="0">
                <a:latin typeface="Arial"/>
                <a:cs typeface="Arial"/>
              </a:rPr>
              <a:t>interoperable</a:t>
            </a:r>
          </a:p>
          <a:p>
            <a:pPr marL="228600" lvl="1">
              <a:spcBef>
                <a:spcPts val="400"/>
              </a:spcBef>
              <a:buSzPct val="68000"/>
              <a:buFont typeface="Wingdings 3" pitchFamily="18" charset="2"/>
              <a:buChar char=""/>
              <a:defRPr/>
            </a:pPr>
            <a:r>
              <a:rPr lang="en-US" sz="1800" dirty="0" smtClean="0">
                <a:latin typeface="Arial"/>
                <a:cs typeface="Arial"/>
              </a:rPr>
              <a:t>Core data on population, settlements, and infrastructure are central to all SDGs, to data disaggregation, and to near-real time SDG monitoring</a:t>
            </a:r>
          </a:p>
        </p:txBody>
      </p:sp>
      <p:sp>
        <p:nvSpPr>
          <p:cNvPr id="5" name="Rectangle 4"/>
          <p:cNvSpPr/>
          <p:nvPr/>
        </p:nvSpPr>
        <p:spPr>
          <a:xfrm>
            <a:off x="4563330" y="5404593"/>
            <a:ext cx="4380824" cy="738664"/>
          </a:xfrm>
          <a:prstGeom prst="rect">
            <a:avLst/>
          </a:prstGeom>
        </p:spPr>
        <p:txBody>
          <a:bodyPr wrap="square">
            <a:spAutoFit/>
          </a:bodyPr>
          <a:lstStyle/>
          <a:p>
            <a:pPr algn="r"/>
            <a:r>
              <a:rPr lang="en-US" sz="1400" dirty="0"/>
              <a:t>Weiss, N. </a:t>
            </a:r>
            <a:r>
              <a:rPr lang="en-US" sz="1400" i="1" dirty="0"/>
              <a:t>et al. </a:t>
            </a:r>
            <a:r>
              <a:rPr lang="en-US" sz="1400" dirty="0"/>
              <a:t>(2014), Cross-sectoral integration in the Sustainable Development Goals: a nexus approach, SEI Discussion Brief. </a:t>
            </a:r>
          </a:p>
        </p:txBody>
      </p:sp>
    </p:spTree>
    <p:extLst>
      <p:ext uri="{BB962C8B-B14F-4D97-AF65-F5344CB8AC3E}">
        <p14:creationId xmlns:p14="http://schemas.microsoft.com/office/powerpoint/2010/main" val="2773724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up)">
                                      <p:cBhvr>
                                        <p:cTn id="7" dur="500"/>
                                        <p:tgtEl>
                                          <p:spTgt spid="3">
                                            <p:txEl>
                                              <p:pRg st="2" end="2"/>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up)">
                                      <p:cBhvr>
                                        <p:cTn id="10" dur="500"/>
                                        <p:tgtEl>
                                          <p:spTgt spid="3">
                                            <p:txEl>
                                              <p:pRg st="3" end="3"/>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up)">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5.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6.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7.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8.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23616</TotalTime>
  <Pages>20</Pages>
  <Words>2068</Words>
  <Application>Microsoft Office PowerPoint</Application>
  <PresentationFormat>On-screen Show (4:3)</PresentationFormat>
  <Paragraphs>273</Paragraphs>
  <Slides>26</Slides>
  <Notes>9</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Concourse</vt:lpstr>
      <vt:lpstr>1_Concourse</vt:lpstr>
      <vt:lpstr>Population and Human Settlement Data for the 2030 Agenda on Sustainable Development </vt:lpstr>
      <vt:lpstr>What is SEDAC?</vt:lpstr>
      <vt:lpstr>The First Gridded Population Dataset, GPWv1</vt:lpstr>
      <vt:lpstr>PowerPoint Presentation</vt:lpstr>
      <vt:lpstr>Infrastructure and Settlements Data</vt:lpstr>
      <vt:lpstr>Reference Layers in a Spatial Data Infrastructure: Viewpoint from 2002</vt:lpstr>
      <vt:lpstr>High Resolution, High Quality Population and Infrastructure Data Will Be Critical to Monitoring the New Sustainable Development Goals (SDGs)</vt:lpstr>
      <vt:lpstr>Group on Earth Observations GI-18</vt:lpstr>
      <vt:lpstr>Integrated Approaches to SDG Data and Indicators Are Essential</vt:lpstr>
      <vt:lpstr>PowerPoint Presentation</vt:lpstr>
      <vt:lpstr>Increasing Range of Population and Settlement Products Now Available</vt:lpstr>
      <vt:lpstr>Population Characteristics and Poverty</vt:lpstr>
      <vt:lpstr>Age Structure in GPWv4</vt:lpstr>
      <vt:lpstr>PowerPoint Presentation</vt:lpstr>
      <vt:lpstr>GPW v4: Sex Ratio Grids (preliminary 2010 estimates)</vt:lpstr>
      <vt:lpstr>PowerPoint Presentation</vt:lpstr>
      <vt:lpstr>PowerPoint Presentation</vt:lpstr>
      <vt:lpstr>From clusters to surfaces</vt:lpstr>
      <vt:lpstr>Where to from here?</vt:lpstr>
      <vt:lpstr>Collaboration and Partnerships</vt:lpstr>
      <vt:lpstr>Status of Partnerships for Specific Products</vt:lpstr>
      <vt:lpstr>Examples from Sri Lanka (Colombo)</vt:lpstr>
      <vt:lpstr>Population and Infrastructure on Our Human Planet (proposal to NASA)</vt:lpstr>
      <vt:lpstr>Thank you!</vt:lpstr>
      <vt:lpstr>Backup Slides</vt:lpstr>
      <vt:lpstr>Variety of Population Products Now Available</vt:lpstr>
    </vt:vector>
  </TitlesOfParts>
  <Company>CIESIN/Columbia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SEDAC</dc:title>
  <dc:creator>Bob Chen</dc:creator>
  <cp:lastModifiedBy>Alexander De Sherbinin</cp:lastModifiedBy>
  <cp:revision>1593</cp:revision>
  <cp:lastPrinted>2002-01-07T14:25:07Z</cp:lastPrinted>
  <dcterms:created xsi:type="dcterms:W3CDTF">2000-01-07T19:01:14Z</dcterms:created>
  <dcterms:modified xsi:type="dcterms:W3CDTF">2017-07-12T18:19:45Z</dcterms:modified>
</cp:coreProperties>
</file>